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3" r:id="rId2"/>
    <p:sldId id="302" r:id="rId3"/>
    <p:sldId id="274" r:id="rId4"/>
    <p:sldId id="269" r:id="rId5"/>
    <p:sldId id="268" r:id="rId6"/>
    <p:sldId id="301" r:id="rId7"/>
    <p:sldId id="277" r:id="rId8"/>
    <p:sldId id="256" r:id="rId9"/>
    <p:sldId id="294" r:id="rId10"/>
    <p:sldId id="275" r:id="rId11"/>
    <p:sldId id="261" r:id="rId12"/>
    <p:sldId id="270" r:id="rId13"/>
    <p:sldId id="278" r:id="rId14"/>
    <p:sldId id="279" r:id="rId15"/>
    <p:sldId id="303" r:id="rId16"/>
    <p:sldId id="272" r:id="rId17"/>
    <p:sldId id="285" r:id="rId18"/>
    <p:sldId id="273" r:id="rId19"/>
    <p:sldId id="280" r:id="rId20"/>
    <p:sldId id="299" r:id="rId21"/>
    <p:sldId id="300" r:id="rId22"/>
    <p:sldId id="267" r:id="rId23"/>
  </p:sldIdLst>
  <p:sldSz cx="9906000" cy="6858000" type="A4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60"/>
  </p:normalViewPr>
  <p:slideViewPr>
    <p:cSldViewPr>
      <p:cViewPr>
        <p:scale>
          <a:sx n="80" d="100"/>
          <a:sy n="80" d="100"/>
        </p:scale>
        <p:origin x="-750" y="55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34E6133-DE80-4C15-AE7C-4673BED8494A}" type="datetimeFigureOut">
              <a:rPr lang="es-ES"/>
              <a:pPr>
                <a:defRPr/>
              </a:pPr>
              <a:t>08/06/2017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BCD00D8-7EE6-46B0-8CDD-29DF2375520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7084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640091-66D0-46E9-B9F5-710334FABEAF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AAD33-F971-4322-82CE-94C598937DF9}" type="datetimeFigureOut">
              <a:rPr lang="es-ES"/>
              <a:pPr>
                <a:defRPr/>
              </a:pPr>
              <a:t>08/06/2017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754E8-29D9-4217-9012-009D52BB94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CF683-5040-4057-B0DD-AA78D3D0B0CD}" type="datetimeFigureOut">
              <a:rPr lang="es-ES"/>
              <a:pPr>
                <a:defRPr/>
              </a:pPr>
              <a:t>08/06/2017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45291-24D3-4DA2-AFBE-58C756803F4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1644F-C8F9-4E81-8849-FE17DEB1152B}" type="datetimeFigureOut">
              <a:rPr lang="es-ES"/>
              <a:pPr>
                <a:defRPr/>
              </a:pPr>
              <a:t>08/06/2017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2BFB0-2A0C-4A56-9239-7BFC2F8DEE1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95300" y="274639"/>
            <a:ext cx="89154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95300" y="625157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7099300" y="6248400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1B483-CC5E-4DDA-BB44-E8B45826697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3384550" y="6248400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B77DE-54B5-48A0-874B-B30132A35AEF}" type="datetimeFigureOut">
              <a:rPr lang="es-ES"/>
              <a:pPr>
                <a:defRPr/>
              </a:pPr>
              <a:t>08/06/2017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6CBF1-7603-425F-97DC-9AC8C624B1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6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A29EF-2408-483E-A3C1-87A91ABC3185}" type="datetimeFigureOut">
              <a:rPr lang="es-ES"/>
              <a:pPr>
                <a:defRPr/>
              </a:pPr>
              <a:t>08/06/2017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532AC-C943-4481-A385-35017421588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87684-CAA0-44B2-9E1A-32C7FBD396B4}" type="datetimeFigureOut">
              <a:rPr lang="es-ES"/>
              <a:pPr>
                <a:defRPr/>
              </a:pPr>
              <a:t>08/06/2017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4020C-C734-4A4A-A007-FF122C7B647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2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75374-DAB8-433D-A334-3E6B58D68770}" type="datetimeFigureOut">
              <a:rPr lang="es-ES"/>
              <a:pPr>
                <a:defRPr/>
              </a:pPr>
              <a:t>08/06/2017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F7C8D-977E-49CC-AD84-19066758F9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5813D-C5A9-439D-AE0C-1BD2C78DC700}" type="datetimeFigureOut">
              <a:rPr lang="es-ES"/>
              <a:pPr>
                <a:defRPr/>
              </a:pPr>
              <a:t>08/06/2017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22CC9-7CA0-455A-A620-53B048D2AEB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B6470-FD99-4906-8897-E7BED7D3DCE1}" type="datetimeFigureOut">
              <a:rPr lang="es-ES"/>
              <a:pPr>
                <a:defRPr/>
              </a:pPr>
              <a:t>08/06/2017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6BA77-BD5A-4357-B9DB-50D0AAE17D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3" y="273053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29252-35D2-4700-8870-FBA1E45692F0}" type="datetimeFigureOut">
              <a:rPr lang="es-ES"/>
              <a:pPr>
                <a:defRPr/>
              </a:pPr>
              <a:t>08/06/2017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B16F-60A7-411B-BAE0-8455A2317FD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D6063-3318-445A-BF7B-8A5CBEA59D01}" type="datetimeFigureOut">
              <a:rPr lang="es-ES"/>
              <a:pPr>
                <a:defRPr/>
              </a:pPr>
              <a:t>08/06/2017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8942C-367A-43B5-BD2F-B2DDCD8AC43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5A00D7-6996-47FC-AE28-A4B37D8B16EF}" type="datetimeFigureOut">
              <a:rPr lang="es-ES"/>
              <a:pPr>
                <a:defRPr/>
              </a:pPr>
              <a:t>08/06/2017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57FA62-F49B-4EC9-BCFF-DAC6DD179F4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9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age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5238" y="449263"/>
            <a:ext cx="451326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2 Rectángulo"/>
          <p:cNvSpPr>
            <a:spLocks noChangeArrowheads="1"/>
          </p:cNvSpPr>
          <p:nvPr/>
        </p:nvSpPr>
        <p:spPr bwMode="auto">
          <a:xfrm>
            <a:off x="1554163" y="3573463"/>
            <a:ext cx="64738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b="1">
                <a:latin typeface="Calibri" pitchFamily="34" charset="0"/>
              </a:rPr>
              <a:t>Provincia de Corrientes</a:t>
            </a:r>
            <a:endParaRPr lang="es-AR" sz="3200" b="1">
              <a:latin typeface="Calibri" pitchFamily="34" charset="0"/>
            </a:endParaRPr>
          </a:p>
          <a:p>
            <a:pPr algn="ctr"/>
            <a:r>
              <a:rPr lang="es-ES" sz="3200" b="1">
                <a:latin typeface="Calibri" pitchFamily="34" charset="0"/>
              </a:rPr>
              <a:t>SECRETARIA DE ENERGIA</a:t>
            </a:r>
            <a:endParaRPr lang="es-AR" sz="3200" b="1">
              <a:latin typeface="Calibri" pitchFamily="34" charset="0"/>
            </a:endParaRPr>
          </a:p>
        </p:txBody>
      </p:sp>
      <p:sp>
        <p:nvSpPr>
          <p:cNvPr id="15363" name="3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3081338" y="6356350"/>
            <a:ext cx="374332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AR" smtClean="0">
                <a:solidFill>
                  <a:schemeClr val="tx1"/>
                </a:solidFill>
                <a:cs typeface="Arial" charset="0"/>
              </a:rPr>
              <a:t>DIRECCIÓN DE DESARROLLO HIDROCARBURIFERO</a:t>
            </a:r>
          </a:p>
        </p:txBody>
      </p:sp>
      <p:sp>
        <p:nvSpPr>
          <p:cNvPr id="15364" name="4 CuadroTexto"/>
          <p:cNvSpPr txBox="1">
            <a:spLocks noChangeArrowheads="1"/>
          </p:cNvSpPr>
          <p:nvPr/>
        </p:nvSpPr>
        <p:spPr bwMode="auto">
          <a:xfrm>
            <a:off x="1639888" y="4868863"/>
            <a:ext cx="6626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b="1">
                <a:latin typeface="Calibri" pitchFamily="34" charset="0"/>
              </a:rPr>
              <a:t>“GASODUCTO DE CURUZÚ CUATIÁ”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3 Rectángulo"/>
          <p:cNvSpPr>
            <a:spLocks noChangeArrowheads="1"/>
          </p:cNvSpPr>
          <p:nvPr/>
        </p:nvSpPr>
        <p:spPr bwMode="auto">
          <a:xfrm>
            <a:off x="488950" y="1196975"/>
            <a:ext cx="907256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S" sz="2400" b="1" dirty="0"/>
              <a:t>Gasoducto de Alta presión que vinculará la Estación de </a:t>
            </a:r>
          </a:p>
          <a:p>
            <a:pPr algn="just"/>
            <a:r>
              <a:rPr lang="es-ES" sz="2400" b="1" dirty="0"/>
              <a:t>  Medición de Colonia Libertad con la ERPP de Curuzú </a:t>
            </a:r>
          </a:p>
          <a:p>
            <a:pPr algn="just"/>
            <a:r>
              <a:rPr lang="es-ES" sz="2400" b="1" dirty="0"/>
              <a:t>  Cuatiá, con las sig. Características: </a:t>
            </a:r>
          </a:p>
          <a:p>
            <a:pPr algn="just"/>
            <a:r>
              <a:rPr lang="es-ES" sz="2400" b="1" dirty="0"/>
              <a:t>  </a:t>
            </a:r>
          </a:p>
          <a:p>
            <a:pPr algn="just">
              <a:buFont typeface="Arial" charset="0"/>
              <a:buChar char="•"/>
            </a:pPr>
            <a:r>
              <a:rPr lang="es-ES" sz="2400" b="1" dirty="0"/>
              <a:t>Longitud de 36 Km.</a:t>
            </a:r>
          </a:p>
          <a:p>
            <a:pPr algn="just">
              <a:buFont typeface="Arial" charset="0"/>
              <a:buChar char="•"/>
            </a:pPr>
            <a:r>
              <a:rPr lang="es-ES" sz="2400" b="1" dirty="0"/>
              <a:t>Sección:  8” (pulgadas)</a:t>
            </a:r>
          </a:p>
          <a:p>
            <a:pPr algn="just">
              <a:buFont typeface="Arial" charset="0"/>
              <a:buChar char="•"/>
            </a:pPr>
            <a:r>
              <a:rPr lang="es-ES" sz="2400" b="1" dirty="0"/>
              <a:t>Cañería: acero </a:t>
            </a:r>
            <a:r>
              <a:rPr lang="es-ES" sz="2400" b="1" dirty="0" smtClean="0"/>
              <a:t>sin </a:t>
            </a:r>
            <a:r>
              <a:rPr lang="es-ES" sz="2400" b="1" dirty="0"/>
              <a:t>costura con revestimiento anticorrosivo </a:t>
            </a:r>
          </a:p>
          <a:p>
            <a:pPr algn="just"/>
            <a:r>
              <a:rPr lang="es-ES" sz="2400" b="1" dirty="0"/>
              <a:t>  </a:t>
            </a:r>
            <a:r>
              <a:rPr lang="es-ES" sz="2400" b="1" dirty="0" err="1"/>
              <a:t>tricapa</a:t>
            </a:r>
            <a:r>
              <a:rPr lang="es-ES" sz="2400" b="1" dirty="0"/>
              <a:t> </a:t>
            </a:r>
            <a:r>
              <a:rPr lang="es-ES" sz="2400" b="1" dirty="0" smtClean="0"/>
              <a:t>Epoxi</a:t>
            </a:r>
          </a:p>
          <a:p>
            <a:pPr algn="just"/>
            <a:r>
              <a:rPr lang="es-AR" sz="2400" b="1" dirty="0" smtClean="0"/>
              <a:t>Longitud: 12 metros</a:t>
            </a:r>
            <a:endParaRPr lang="es-ES" sz="2400" b="1" dirty="0"/>
          </a:p>
          <a:p>
            <a:pPr algn="just">
              <a:buFont typeface="Arial" charset="0"/>
              <a:buChar char="•"/>
            </a:pPr>
            <a:r>
              <a:rPr lang="es-ES" sz="2400" b="1" dirty="0"/>
              <a:t>Presión: 75 bar.</a:t>
            </a:r>
          </a:p>
          <a:p>
            <a:pPr algn="just">
              <a:buFont typeface="Arial" charset="0"/>
              <a:buChar char="•"/>
            </a:pPr>
            <a:r>
              <a:rPr lang="es-ES" sz="2400" b="1" dirty="0"/>
              <a:t>Capacidad de transporte: </a:t>
            </a:r>
            <a:r>
              <a:rPr lang="es-ES" sz="2400" b="1" dirty="0" smtClean="0"/>
              <a:t>1,5 </a:t>
            </a:r>
            <a:r>
              <a:rPr lang="es-ES" sz="2400" b="1" dirty="0"/>
              <a:t>Mm3/d aprox.</a:t>
            </a:r>
          </a:p>
          <a:p>
            <a:pPr algn="just">
              <a:buFont typeface="Arial" charset="0"/>
              <a:buChar char="•"/>
            </a:pPr>
            <a:r>
              <a:rPr lang="es-ES" sz="2400" b="1" dirty="0"/>
              <a:t>Espesor: </a:t>
            </a:r>
            <a:r>
              <a:rPr lang="es-ES" sz="2400" b="1" dirty="0" smtClean="0"/>
              <a:t>5,6 </a:t>
            </a:r>
            <a:r>
              <a:rPr lang="es-ES" sz="2400" b="1" dirty="0" err="1"/>
              <a:t>mm.</a:t>
            </a:r>
            <a:endParaRPr lang="es-ES" sz="2400" b="1" dirty="0"/>
          </a:p>
        </p:txBody>
      </p:sp>
      <p:pic>
        <p:nvPicPr>
          <p:cNvPr id="23554" name="Image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138906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5 Rectángulo"/>
          <p:cNvSpPr>
            <a:spLocks noChangeArrowheads="1"/>
          </p:cNvSpPr>
          <p:nvPr/>
        </p:nvSpPr>
        <p:spPr bwMode="auto">
          <a:xfrm>
            <a:off x="7473950" y="201613"/>
            <a:ext cx="2159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>
                <a:latin typeface="Calibri" pitchFamily="34" charset="0"/>
              </a:rPr>
              <a:t>Provincia de Corrientes</a:t>
            </a:r>
            <a:endParaRPr lang="es-AR" sz="1400" b="1">
              <a:latin typeface="Calibri" pitchFamily="34" charset="0"/>
            </a:endParaRPr>
          </a:p>
          <a:p>
            <a:r>
              <a:rPr lang="es-ES" sz="1400" b="1">
                <a:latin typeface="Calibri" pitchFamily="34" charset="0"/>
              </a:rPr>
              <a:t>SECRETARIA DE ENERGIA</a:t>
            </a:r>
            <a:endParaRPr lang="es-AR" sz="1400" b="1">
              <a:latin typeface="Calibri" pitchFamily="34" charset="0"/>
            </a:endParaRPr>
          </a:p>
        </p:txBody>
      </p:sp>
      <p:sp>
        <p:nvSpPr>
          <p:cNvPr id="23556" name="3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3081338" y="6356350"/>
            <a:ext cx="374332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AR" smtClean="0">
                <a:solidFill>
                  <a:schemeClr val="tx1"/>
                </a:solidFill>
                <a:cs typeface="Arial" charset="0"/>
              </a:rPr>
              <a:t>DIRECCIÓN DE DESARROLLO HIDROCARBURIFERO</a:t>
            </a:r>
          </a:p>
        </p:txBody>
      </p:sp>
      <p:sp>
        <p:nvSpPr>
          <p:cNvPr id="23557" name="7 CuadroTexto"/>
          <p:cNvSpPr txBox="1">
            <a:spLocks noChangeArrowheads="1"/>
          </p:cNvSpPr>
          <p:nvPr/>
        </p:nvSpPr>
        <p:spPr bwMode="auto">
          <a:xfrm>
            <a:off x="1784350" y="115888"/>
            <a:ext cx="5616575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/>
              <a:t>GASODUCTO DE CURUZÚ CUATIÁ </a:t>
            </a:r>
          </a:p>
          <a:p>
            <a:pPr algn="ctr"/>
            <a:r>
              <a:rPr lang="es-ES" b="1"/>
              <a:t>TRAMO Cnia .LIBERTAD – ERPP  C. CUATIÁ </a:t>
            </a:r>
            <a:endParaRPr lang="es-E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3 CuadroTexto"/>
          <p:cNvSpPr txBox="1">
            <a:spLocks noChangeArrowheads="1"/>
          </p:cNvSpPr>
          <p:nvPr/>
        </p:nvSpPr>
        <p:spPr bwMode="auto">
          <a:xfrm>
            <a:off x="1639888" y="188913"/>
            <a:ext cx="5689600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latin typeface="Calibri" pitchFamily="34" charset="0"/>
              </a:rPr>
              <a:t>UBICACIÓN ESTACION REDUCTORA DE PRESION PRIMARIA</a:t>
            </a:r>
          </a:p>
        </p:txBody>
      </p:sp>
      <p:sp>
        <p:nvSpPr>
          <p:cNvPr id="24578" name="3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3081338" y="6492875"/>
            <a:ext cx="374332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AR" smtClean="0">
                <a:solidFill>
                  <a:schemeClr val="tx1"/>
                </a:solidFill>
                <a:cs typeface="Arial" charset="0"/>
              </a:rPr>
              <a:t>DIRECCIÓN DE DESARROLLO HIDROCARBURIFERO</a:t>
            </a:r>
          </a:p>
        </p:txBody>
      </p:sp>
      <p:pic>
        <p:nvPicPr>
          <p:cNvPr id="24579" name="Image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138906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7 Rectángulo"/>
          <p:cNvSpPr>
            <a:spLocks noChangeArrowheads="1"/>
          </p:cNvSpPr>
          <p:nvPr/>
        </p:nvSpPr>
        <p:spPr bwMode="auto">
          <a:xfrm>
            <a:off x="7473950" y="201613"/>
            <a:ext cx="2159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>
                <a:latin typeface="Calibri" pitchFamily="34" charset="0"/>
              </a:rPr>
              <a:t>Provincia de Corrientes</a:t>
            </a:r>
            <a:endParaRPr lang="es-AR" sz="1400" b="1">
              <a:latin typeface="Calibri" pitchFamily="34" charset="0"/>
            </a:endParaRPr>
          </a:p>
          <a:p>
            <a:r>
              <a:rPr lang="es-ES" sz="1400" b="1">
                <a:latin typeface="Calibri" pitchFamily="34" charset="0"/>
              </a:rPr>
              <a:t>SECRETARIA DE ENERGIA</a:t>
            </a:r>
            <a:endParaRPr lang="es-AR" sz="1400" b="1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53" y="1031874"/>
            <a:ext cx="8959035" cy="536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138906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5 Rectángulo"/>
          <p:cNvSpPr>
            <a:spLocks noChangeArrowheads="1"/>
          </p:cNvSpPr>
          <p:nvPr/>
        </p:nvSpPr>
        <p:spPr bwMode="auto">
          <a:xfrm>
            <a:off x="7473950" y="201613"/>
            <a:ext cx="2159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>
                <a:latin typeface="Calibri" pitchFamily="34" charset="0"/>
              </a:rPr>
              <a:t>Provincia de Corrientes</a:t>
            </a:r>
            <a:endParaRPr lang="es-AR" sz="1400" b="1">
              <a:latin typeface="Calibri" pitchFamily="34" charset="0"/>
            </a:endParaRPr>
          </a:p>
          <a:p>
            <a:r>
              <a:rPr lang="es-ES" sz="1400" b="1">
                <a:latin typeface="Calibri" pitchFamily="34" charset="0"/>
              </a:rPr>
              <a:t>SECRETARIA DE ENERGIA</a:t>
            </a:r>
            <a:endParaRPr lang="es-AR" sz="1400" b="1">
              <a:latin typeface="Calibri" pitchFamily="34" charset="0"/>
            </a:endParaRPr>
          </a:p>
        </p:txBody>
      </p:sp>
      <p:sp>
        <p:nvSpPr>
          <p:cNvPr id="25604" name="3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3081338" y="6356350"/>
            <a:ext cx="374332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AR" smtClean="0">
                <a:solidFill>
                  <a:schemeClr val="tx1"/>
                </a:solidFill>
                <a:cs typeface="Arial" charset="0"/>
              </a:rPr>
              <a:t>DIRECCIÓN DE DESARROLLO HIDROCARBURIFERO</a:t>
            </a:r>
          </a:p>
        </p:txBody>
      </p:sp>
      <p:sp>
        <p:nvSpPr>
          <p:cNvPr id="25605" name="7 CuadroTexto"/>
          <p:cNvSpPr txBox="1">
            <a:spLocks noChangeArrowheads="1"/>
          </p:cNvSpPr>
          <p:nvPr/>
        </p:nvSpPr>
        <p:spPr bwMode="auto">
          <a:xfrm>
            <a:off x="1928813" y="260350"/>
            <a:ext cx="5472112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latin typeface="Calibri" pitchFamily="34" charset="0"/>
              </a:rPr>
              <a:t>ESTACIÓN REDUCTORIA PRIMARIA (ERPP)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622" y="941607"/>
            <a:ext cx="7092875" cy="5319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Image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138906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5 Rectángulo"/>
          <p:cNvSpPr>
            <a:spLocks noChangeArrowheads="1"/>
          </p:cNvSpPr>
          <p:nvPr/>
        </p:nvSpPr>
        <p:spPr bwMode="auto">
          <a:xfrm>
            <a:off x="7473950" y="201613"/>
            <a:ext cx="2159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>
                <a:latin typeface="Calibri" pitchFamily="34" charset="0"/>
              </a:rPr>
              <a:t>Provincia de Corrientes</a:t>
            </a:r>
            <a:endParaRPr lang="es-AR" sz="1400" b="1">
              <a:latin typeface="Calibri" pitchFamily="34" charset="0"/>
            </a:endParaRPr>
          </a:p>
          <a:p>
            <a:r>
              <a:rPr lang="es-ES" sz="1400" b="1">
                <a:latin typeface="Calibri" pitchFamily="34" charset="0"/>
              </a:rPr>
              <a:t>SECRETARIA DE ENERGIA</a:t>
            </a:r>
            <a:endParaRPr lang="es-AR" sz="1400" b="1">
              <a:latin typeface="Calibri" pitchFamily="34" charset="0"/>
            </a:endParaRPr>
          </a:p>
        </p:txBody>
      </p:sp>
      <p:sp>
        <p:nvSpPr>
          <p:cNvPr id="26627" name="6 CuadroTexto"/>
          <p:cNvSpPr txBox="1">
            <a:spLocks noChangeArrowheads="1"/>
          </p:cNvSpPr>
          <p:nvPr/>
        </p:nvSpPr>
        <p:spPr bwMode="auto">
          <a:xfrm>
            <a:off x="1768475" y="63500"/>
            <a:ext cx="5705475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latin typeface="Calibri" pitchFamily="34" charset="0"/>
              </a:rPr>
              <a:t>GASODUCTO DE CURUZÚ CUATIÁ</a:t>
            </a:r>
          </a:p>
          <a:p>
            <a:pPr algn="ctr"/>
            <a:r>
              <a:rPr lang="es-ES">
                <a:latin typeface="Calibri" pitchFamily="34" charset="0"/>
              </a:rPr>
              <a:t>ESTACION REDUCTORA DE PRESIÓN PRIMARIA - ERPP</a:t>
            </a:r>
          </a:p>
        </p:txBody>
      </p:sp>
      <p:sp>
        <p:nvSpPr>
          <p:cNvPr id="26628" name="3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3081338" y="6356350"/>
            <a:ext cx="374332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AR" smtClean="0">
                <a:solidFill>
                  <a:schemeClr val="tx1"/>
                </a:solidFill>
                <a:cs typeface="Arial" charset="0"/>
              </a:rPr>
              <a:t>DIRECCIÓN DE DESARROLLO HIDROCARBURIFERO</a:t>
            </a:r>
          </a:p>
        </p:txBody>
      </p:sp>
      <p:sp>
        <p:nvSpPr>
          <p:cNvPr id="26629" name="8 Rectángulo"/>
          <p:cNvSpPr>
            <a:spLocks noChangeArrowheads="1"/>
          </p:cNvSpPr>
          <p:nvPr/>
        </p:nvSpPr>
        <p:spPr bwMode="auto">
          <a:xfrm>
            <a:off x="488950" y="1196975"/>
            <a:ext cx="9072563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S" sz="2400" b="1"/>
              <a:t>La Estación Reductora de Presión Primaria tiene las </a:t>
            </a:r>
          </a:p>
          <a:p>
            <a:pPr algn="just"/>
            <a:r>
              <a:rPr lang="es-ES" sz="2400" b="1"/>
              <a:t>  siguientes características:</a:t>
            </a:r>
          </a:p>
          <a:p>
            <a:pPr algn="just"/>
            <a:endParaRPr lang="es-ES" sz="2400" b="1"/>
          </a:p>
          <a:p>
            <a:pPr algn="just">
              <a:buFont typeface="Arial" charset="0"/>
              <a:buChar char="•"/>
            </a:pPr>
            <a:r>
              <a:rPr lang="es-ES" sz="2400" b="1"/>
              <a:t>Presión: 75/14,7 bar.</a:t>
            </a:r>
          </a:p>
          <a:p>
            <a:pPr algn="just"/>
            <a:endParaRPr lang="es-ES" sz="2400" b="1"/>
          </a:p>
          <a:p>
            <a:pPr algn="just">
              <a:buFont typeface="Arial" charset="0"/>
              <a:buChar char="•"/>
            </a:pPr>
            <a:r>
              <a:rPr lang="es-ES" sz="2400" b="1"/>
              <a:t>Caudal de 10.000 m3/h. es decir 240.000 m3/día.</a:t>
            </a:r>
          </a:p>
          <a:p>
            <a:pPr algn="just"/>
            <a:endParaRPr lang="es-ES" sz="2400" b="1"/>
          </a:p>
          <a:p>
            <a:pPr algn="just">
              <a:buFont typeface="Arial" charset="0"/>
              <a:buChar char="•"/>
            </a:pPr>
            <a:r>
              <a:rPr lang="es-ES" sz="2400" b="1"/>
              <a:t>Superficie: 60 x 60 metros.</a:t>
            </a:r>
          </a:p>
          <a:p>
            <a:pPr algn="just"/>
            <a:endParaRPr lang="es-ES" sz="2400" b="1"/>
          </a:p>
          <a:p>
            <a:pPr algn="just">
              <a:buFont typeface="Arial" charset="0"/>
              <a:buChar char="•"/>
            </a:pPr>
            <a:r>
              <a:rPr lang="es-ES" sz="2400" b="1"/>
              <a:t>Salidas hacia las demandas industriales y estaciones de </a:t>
            </a:r>
          </a:p>
          <a:p>
            <a:pPr algn="just"/>
            <a:r>
              <a:rPr lang="es-ES" sz="2400" b="1"/>
              <a:t>  GNC y ERPS.</a:t>
            </a:r>
          </a:p>
          <a:p>
            <a:pPr algn="just"/>
            <a:endParaRPr lang="es-ES" sz="2400" b="1"/>
          </a:p>
          <a:p>
            <a:pPr algn="just">
              <a:buFont typeface="Arial" charset="0"/>
              <a:buChar char="•"/>
            </a:pPr>
            <a:r>
              <a:rPr lang="es-ES" sz="2400" b="1"/>
              <a:t> Consumo de Estación de GNC: 5.000 m3/día.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Image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138906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5 Rectángulo"/>
          <p:cNvSpPr>
            <a:spLocks noChangeArrowheads="1"/>
          </p:cNvSpPr>
          <p:nvPr/>
        </p:nvSpPr>
        <p:spPr bwMode="auto">
          <a:xfrm>
            <a:off x="7473950" y="201613"/>
            <a:ext cx="2159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>
                <a:latin typeface="Calibri" pitchFamily="34" charset="0"/>
              </a:rPr>
              <a:t>Provincia de Corrientes</a:t>
            </a:r>
            <a:endParaRPr lang="es-AR" sz="1400" b="1">
              <a:latin typeface="Calibri" pitchFamily="34" charset="0"/>
            </a:endParaRPr>
          </a:p>
          <a:p>
            <a:r>
              <a:rPr lang="es-ES" sz="1400" b="1">
                <a:latin typeface="Calibri" pitchFamily="34" charset="0"/>
              </a:rPr>
              <a:t>SECRETARIA DE ENERGIA</a:t>
            </a:r>
            <a:endParaRPr lang="es-AR" sz="1400" b="1">
              <a:latin typeface="Calibri" pitchFamily="34" charset="0"/>
            </a:endParaRPr>
          </a:p>
        </p:txBody>
      </p:sp>
      <p:sp>
        <p:nvSpPr>
          <p:cNvPr id="29699" name="6 CuadroTexto"/>
          <p:cNvSpPr txBox="1">
            <a:spLocks noChangeArrowheads="1"/>
          </p:cNvSpPr>
          <p:nvPr/>
        </p:nvSpPr>
        <p:spPr bwMode="auto">
          <a:xfrm>
            <a:off x="1712913" y="260350"/>
            <a:ext cx="5703887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latin typeface="Calibri" pitchFamily="34" charset="0"/>
              </a:rPr>
              <a:t>GASODUCTO DE CURUZÚ CUATIÁ</a:t>
            </a:r>
          </a:p>
          <a:p>
            <a:pPr algn="ctr"/>
            <a:r>
              <a:rPr lang="es-ES">
                <a:latin typeface="Calibri" pitchFamily="34" charset="0"/>
              </a:rPr>
              <a:t>TRAMO ERPP – ERPS - RAMAL EN MEDIA PRESIÓN</a:t>
            </a:r>
          </a:p>
        </p:txBody>
      </p:sp>
      <p:sp>
        <p:nvSpPr>
          <p:cNvPr id="29700" name="7 Rectángulo"/>
          <p:cNvSpPr>
            <a:spLocks noChangeArrowheads="1"/>
          </p:cNvSpPr>
          <p:nvPr/>
        </p:nvSpPr>
        <p:spPr bwMode="auto">
          <a:xfrm>
            <a:off x="273050" y="1125538"/>
            <a:ext cx="93599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S" sz="2400" b="1"/>
              <a:t>Ramal en Media presión que vinculará las Estaciones </a:t>
            </a:r>
          </a:p>
          <a:p>
            <a:pPr algn="just"/>
            <a:r>
              <a:rPr lang="es-ES" sz="2400" b="1"/>
              <a:t>  Reductoras de Presión Primaria y Secundaria, con las sig. </a:t>
            </a:r>
          </a:p>
          <a:p>
            <a:pPr algn="just"/>
            <a:r>
              <a:rPr lang="es-ES" sz="2400" b="1"/>
              <a:t>  Características: </a:t>
            </a:r>
          </a:p>
          <a:p>
            <a:pPr algn="just">
              <a:buFont typeface="Arial" charset="0"/>
              <a:buChar char="•"/>
            </a:pPr>
            <a:r>
              <a:rPr lang="es-ES" sz="2400" b="1"/>
              <a:t> Longitud de 5,25 Km.</a:t>
            </a:r>
          </a:p>
          <a:p>
            <a:pPr algn="just">
              <a:buFont typeface="Arial" charset="0"/>
              <a:buChar char="•"/>
            </a:pPr>
            <a:endParaRPr lang="es-ES" sz="2400" b="1"/>
          </a:p>
          <a:p>
            <a:pPr algn="just">
              <a:buFont typeface="Arial" charset="0"/>
              <a:buChar char="•"/>
            </a:pPr>
            <a:r>
              <a:rPr lang="es-ES" sz="2400" b="1"/>
              <a:t>Sección:  6” (pulgadas).</a:t>
            </a:r>
          </a:p>
          <a:p>
            <a:pPr algn="just">
              <a:buFont typeface="Arial" charset="0"/>
              <a:buChar char="•"/>
            </a:pPr>
            <a:endParaRPr lang="es-ES" sz="2400" b="1"/>
          </a:p>
          <a:p>
            <a:pPr algn="just">
              <a:buFont typeface="Arial" charset="0"/>
              <a:buChar char="•"/>
            </a:pPr>
            <a:r>
              <a:rPr lang="es-ES" sz="2400" b="1"/>
              <a:t>Cañería: acero con costura con revestimiento anticorrosivo </a:t>
            </a:r>
          </a:p>
          <a:p>
            <a:pPr algn="just"/>
            <a:r>
              <a:rPr lang="es-ES" sz="2400" b="1"/>
              <a:t>  </a:t>
            </a:r>
          </a:p>
          <a:p>
            <a:pPr algn="just">
              <a:buFont typeface="Arial" charset="0"/>
              <a:buChar char="•"/>
            </a:pPr>
            <a:r>
              <a:rPr lang="es-ES" sz="2400" b="1"/>
              <a:t>Presión: 14,7 bar.</a:t>
            </a:r>
          </a:p>
          <a:p>
            <a:pPr algn="just">
              <a:buFont typeface="Arial" charset="0"/>
              <a:buChar char="•"/>
            </a:pPr>
            <a:endParaRPr lang="es-ES" sz="2400" b="1"/>
          </a:p>
          <a:p>
            <a:pPr algn="just">
              <a:buFont typeface="Arial" charset="0"/>
              <a:buChar char="•"/>
            </a:pPr>
            <a:r>
              <a:rPr lang="es-ES" sz="2400" b="1"/>
              <a:t>Capacidad de transporte: 750.000 m3/d aprox.</a:t>
            </a:r>
          </a:p>
          <a:p>
            <a:pPr algn="just">
              <a:buFont typeface="Arial" charset="0"/>
              <a:buChar char="•"/>
            </a:pPr>
            <a:endParaRPr lang="es-ES" sz="2400" b="1"/>
          </a:p>
          <a:p>
            <a:pPr algn="just">
              <a:buFont typeface="Arial" charset="0"/>
              <a:buChar char="•"/>
            </a:pPr>
            <a:r>
              <a:rPr lang="es-ES" sz="2400" b="1"/>
              <a:t>Espesor: 4 mm.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1052736"/>
            <a:ext cx="888242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6 CuadroTexto"/>
          <p:cNvSpPr txBox="1">
            <a:spLocks noChangeArrowheads="1"/>
          </p:cNvSpPr>
          <p:nvPr/>
        </p:nvSpPr>
        <p:spPr bwMode="auto">
          <a:xfrm>
            <a:off x="1768475" y="63500"/>
            <a:ext cx="5705475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latin typeface="Calibri" pitchFamily="34" charset="0"/>
              </a:rPr>
              <a:t>GASODUCTO DE CURUZÚ CUATIÁ</a:t>
            </a:r>
          </a:p>
          <a:p>
            <a:pPr algn="ctr"/>
            <a:r>
              <a:rPr lang="es-ES">
                <a:latin typeface="Calibri" pitchFamily="34" charset="0"/>
              </a:rPr>
              <a:t>ESTACION REDUCTORA DE PRESIÓN SECUNDARIA - ERPS</a:t>
            </a:r>
          </a:p>
        </p:txBody>
      </p:sp>
      <p:pic>
        <p:nvPicPr>
          <p:cNvPr id="6" name="Imagen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5888"/>
            <a:ext cx="138906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7 Rectángulo"/>
          <p:cNvSpPr>
            <a:spLocks noChangeArrowheads="1"/>
          </p:cNvSpPr>
          <p:nvPr/>
        </p:nvSpPr>
        <p:spPr bwMode="auto">
          <a:xfrm>
            <a:off x="7617296" y="201613"/>
            <a:ext cx="2159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 dirty="0">
                <a:latin typeface="Calibri" pitchFamily="34" charset="0"/>
              </a:rPr>
              <a:t>Provincia de Corrientes</a:t>
            </a:r>
            <a:endParaRPr lang="es-AR" sz="1400" b="1" dirty="0">
              <a:latin typeface="Calibri" pitchFamily="34" charset="0"/>
            </a:endParaRPr>
          </a:p>
          <a:p>
            <a:r>
              <a:rPr lang="es-ES" sz="1400" b="1" dirty="0">
                <a:latin typeface="Calibri" pitchFamily="34" charset="0"/>
              </a:rPr>
              <a:t>SECRETARIA DE ENERGIA</a:t>
            </a:r>
            <a:endParaRPr lang="es-AR" sz="1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723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D:\DIRECCION DE DESARROLLO HIDROCARBURIFERO\GAS\Fotos Estacion de medicion\Entre rios\Caseta ERP Sec en Felicia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4638" y="981075"/>
            <a:ext cx="3552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3" descr="D:\DIRECCION DE DESARROLLO HIDROCARBURIFERO\GAS\Fotos Estacion de medicion\Entre rios\ERP secundaria en fabri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4575" y="3789363"/>
            <a:ext cx="336073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 descr="D:\DIRECCION DE DESARROLLO HIDROCARBURIFERO\GAS\Fotos Estacion de medicion\Entre rios\Entrada ERP Sec. en Felician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0850" y="1009650"/>
            <a:ext cx="3465513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Imagen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15888"/>
            <a:ext cx="138906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7 Rectángulo"/>
          <p:cNvSpPr>
            <a:spLocks noChangeArrowheads="1"/>
          </p:cNvSpPr>
          <p:nvPr/>
        </p:nvSpPr>
        <p:spPr bwMode="auto">
          <a:xfrm>
            <a:off x="7473950" y="201613"/>
            <a:ext cx="2159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 dirty="0">
                <a:latin typeface="Calibri" pitchFamily="34" charset="0"/>
              </a:rPr>
              <a:t>Provincia de Corrientes</a:t>
            </a:r>
            <a:endParaRPr lang="es-AR" sz="1400" b="1" dirty="0">
              <a:latin typeface="Calibri" pitchFamily="34" charset="0"/>
            </a:endParaRPr>
          </a:p>
          <a:p>
            <a:r>
              <a:rPr lang="es-ES" sz="1400" b="1" dirty="0">
                <a:latin typeface="Calibri" pitchFamily="34" charset="0"/>
              </a:rPr>
              <a:t>SECRETARIA DE ENERGIA</a:t>
            </a:r>
            <a:endParaRPr lang="es-AR" sz="1400" b="1" dirty="0">
              <a:latin typeface="Calibri" pitchFamily="34" charset="0"/>
            </a:endParaRPr>
          </a:p>
        </p:txBody>
      </p:sp>
      <p:sp>
        <p:nvSpPr>
          <p:cNvPr id="30726" name="3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3081338" y="6356350"/>
            <a:ext cx="374332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AR" smtClean="0">
                <a:solidFill>
                  <a:schemeClr val="tx1"/>
                </a:solidFill>
                <a:cs typeface="Arial" charset="0"/>
              </a:rPr>
              <a:t>DIRECCIÓN DE DESARROLLO HIDROCARBURIFERO</a:t>
            </a:r>
          </a:p>
        </p:txBody>
      </p:sp>
      <p:sp>
        <p:nvSpPr>
          <p:cNvPr id="8" name="6 CuadroTexto"/>
          <p:cNvSpPr txBox="1">
            <a:spLocks noChangeArrowheads="1"/>
          </p:cNvSpPr>
          <p:nvPr/>
        </p:nvSpPr>
        <p:spPr bwMode="auto">
          <a:xfrm>
            <a:off x="1768475" y="63500"/>
            <a:ext cx="5705475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latin typeface="Calibri" pitchFamily="34" charset="0"/>
              </a:rPr>
              <a:t>GASODUCTO DE CURUZÚ CUATIÁ</a:t>
            </a:r>
          </a:p>
          <a:p>
            <a:pPr algn="ctr"/>
            <a:r>
              <a:rPr lang="es-ES">
                <a:latin typeface="Calibri" pitchFamily="34" charset="0"/>
              </a:rPr>
              <a:t>ESTACION REDUCTORA DE PRESIÓN SECUNDARIA - ERPS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Image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138906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5 Rectángulo"/>
          <p:cNvSpPr>
            <a:spLocks noChangeArrowheads="1"/>
          </p:cNvSpPr>
          <p:nvPr/>
        </p:nvSpPr>
        <p:spPr bwMode="auto">
          <a:xfrm>
            <a:off x="7473950" y="201613"/>
            <a:ext cx="2159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>
                <a:latin typeface="Calibri" pitchFamily="34" charset="0"/>
              </a:rPr>
              <a:t>Provincia de Corrientes</a:t>
            </a:r>
            <a:endParaRPr lang="es-AR" sz="1400" b="1">
              <a:latin typeface="Calibri" pitchFamily="34" charset="0"/>
            </a:endParaRPr>
          </a:p>
          <a:p>
            <a:r>
              <a:rPr lang="es-ES" sz="1400" b="1">
                <a:latin typeface="Calibri" pitchFamily="34" charset="0"/>
              </a:rPr>
              <a:t>SECRETARIA DE ENERGIA</a:t>
            </a:r>
            <a:endParaRPr lang="es-AR" sz="1400" b="1">
              <a:latin typeface="Calibri" pitchFamily="34" charset="0"/>
            </a:endParaRPr>
          </a:p>
        </p:txBody>
      </p:sp>
      <p:sp>
        <p:nvSpPr>
          <p:cNvPr id="31747" name="6 CuadroTexto"/>
          <p:cNvSpPr txBox="1">
            <a:spLocks noChangeArrowheads="1"/>
          </p:cNvSpPr>
          <p:nvPr/>
        </p:nvSpPr>
        <p:spPr bwMode="auto">
          <a:xfrm>
            <a:off x="1768475" y="63500"/>
            <a:ext cx="5705475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latin typeface="Calibri" pitchFamily="34" charset="0"/>
              </a:rPr>
              <a:t>GASODUCTO DE CURUZÚ CUATIÁ</a:t>
            </a:r>
          </a:p>
          <a:p>
            <a:pPr algn="ctr"/>
            <a:r>
              <a:rPr lang="es-ES">
                <a:latin typeface="Calibri" pitchFamily="34" charset="0"/>
              </a:rPr>
              <a:t>ESTACION REDUCTORA DE PRESIÓN SECUNDARIA - ERPS</a:t>
            </a:r>
          </a:p>
        </p:txBody>
      </p:sp>
      <p:sp>
        <p:nvSpPr>
          <p:cNvPr id="31748" name="3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3081338" y="6356350"/>
            <a:ext cx="374332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AR" smtClean="0">
                <a:solidFill>
                  <a:schemeClr val="tx1"/>
                </a:solidFill>
                <a:cs typeface="Arial" charset="0"/>
              </a:rPr>
              <a:t>DIRECCIÓN DE DESARROLLO HIDROCARBURIFERO</a:t>
            </a:r>
          </a:p>
        </p:txBody>
      </p:sp>
      <p:sp>
        <p:nvSpPr>
          <p:cNvPr id="31749" name="8 Rectángulo"/>
          <p:cNvSpPr>
            <a:spLocks noChangeArrowheads="1"/>
          </p:cNvSpPr>
          <p:nvPr/>
        </p:nvSpPr>
        <p:spPr bwMode="auto">
          <a:xfrm>
            <a:off x="488950" y="1196975"/>
            <a:ext cx="907256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S" sz="2400" b="1"/>
              <a:t>La Estación Reductora de Presión Secundaria tiene las </a:t>
            </a:r>
          </a:p>
          <a:p>
            <a:pPr algn="just"/>
            <a:r>
              <a:rPr lang="es-ES" sz="2400" b="1"/>
              <a:t>  siguientes características:</a:t>
            </a:r>
          </a:p>
          <a:p>
            <a:pPr algn="just"/>
            <a:endParaRPr lang="es-ES" sz="2400" b="1"/>
          </a:p>
          <a:p>
            <a:pPr algn="just">
              <a:buFont typeface="Arial" charset="0"/>
              <a:buChar char="•"/>
            </a:pPr>
            <a:r>
              <a:rPr lang="es-ES" sz="2400" b="1"/>
              <a:t>Presión: 14,7/ 4 bar.</a:t>
            </a:r>
          </a:p>
          <a:p>
            <a:pPr algn="just"/>
            <a:endParaRPr lang="es-ES" sz="2400" b="1"/>
          </a:p>
          <a:p>
            <a:pPr algn="just">
              <a:buFont typeface="Arial" charset="0"/>
              <a:buChar char="•"/>
            </a:pPr>
            <a:r>
              <a:rPr lang="es-ES" sz="2400" b="1"/>
              <a:t>Caudal de 7.500 m3/h. es decir 180.000 m3/día.</a:t>
            </a:r>
          </a:p>
          <a:p>
            <a:pPr algn="just"/>
            <a:endParaRPr lang="es-ES" sz="2400" b="1"/>
          </a:p>
          <a:p>
            <a:pPr algn="just">
              <a:buFont typeface="Arial" charset="0"/>
              <a:buChar char="•"/>
            </a:pPr>
            <a:r>
              <a:rPr lang="es-ES" sz="2400" b="1"/>
              <a:t>Superficie: 10 x 20 metros.</a:t>
            </a:r>
          </a:p>
          <a:p>
            <a:pPr algn="just"/>
            <a:endParaRPr lang="es-ES" sz="2400" b="1"/>
          </a:p>
          <a:p>
            <a:pPr algn="just">
              <a:buFont typeface="Arial" charset="0"/>
              <a:buChar char="•"/>
            </a:pPr>
            <a:r>
              <a:rPr lang="es-ES" sz="2400" b="1"/>
              <a:t>Salida hacia la red de Distribución.</a:t>
            </a:r>
          </a:p>
          <a:p>
            <a:pPr algn="just"/>
            <a:endParaRPr lang="es-ES" sz="2400" b="1"/>
          </a:p>
          <a:p>
            <a:pPr algn="just">
              <a:buFont typeface="Arial" charset="0"/>
              <a:buChar char="•"/>
            </a:pPr>
            <a:r>
              <a:rPr lang="es-ES" sz="2400" b="1"/>
              <a:t> Consumo Residencial estimado: 36.000 m3/día.</a:t>
            </a:r>
          </a:p>
          <a:p>
            <a:pPr algn="just">
              <a:buFont typeface="Arial" charset="0"/>
              <a:buChar char="•"/>
            </a:pPr>
            <a:endParaRPr lang="es-ES" sz="2400" b="1"/>
          </a:p>
          <a:p>
            <a:pPr algn="just">
              <a:buFont typeface="Arial" charset="0"/>
              <a:buChar char="•"/>
            </a:pPr>
            <a:r>
              <a:rPr lang="es-ES" sz="2400" b="1"/>
              <a:t>Ubicación: Sarmiento y Chiclana</a:t>
            </a:r>
          </a:p>
          <a:p>
            <a:pPr algn="just">
              <a:buFont typeface="Arial" charset="0"/>
              <a:buChar char="•"/>
            </a:pPr>
            <a:endParaRPr lang="es-E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 l="35474" t="18221" r="35863" b="18500"/>
          <a:stretch>
            <a:fillRect/>
          </a:stretch>
        </p:blipFill>
        <p:spPr bwMode="auto">
          <a:xfrm>
            <a:off x="2360613" y="777875"/>
            <a:ext cx="4679950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Imagen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5888"/>
            <a:ext cx="138906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5 Rectángulo"/>
          <p:cNvSpPr>
            <a:spLocks noChangeArrowheads="1"/>
          </p:cNvSpPr>
          <p:nvPr/>
        </p:nvSpPr>
        <p:spPr bwMode="auto">
          <a:xfrm>
            <a:off x="7473950" y="201613"/>
            <a:ext cx="2159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>
                <a:latin typeface="Calibri" pitchFamily="34" charset="0"/>
              </a:rPr>
              <a:t>Provincia de Corrientes</a:t>
            </a:r>
            <a:endParaRPr lang="es-AR" sz="1400" b="1">
              <a:latin typeface="Calibri" pitchFamily="34" charset="0"/>
            </a:endParaRPr>
          </a:p>
          <a:p>
            <a:r>
              <a:rPr lang="es-ES" sz="1400" b="1">
                <a:latin typeface="Calibri" pitchFamily="34" charset="0"/>
              </a:rPr>
              <a:t>SECRETARIA DE ENERGIA</a:t>
            </a:r>
            <a:endParaRPr lang="es-AR" sz="1400" b="1">
              <a:latin typeface="Calibri" pitchFamily="34" charset="0"/>
            </a:endParaRPr>
          </a:p>
        </p:txBody>
      </p:sp>
      <p:sp>
        <p:nvSpPr>
          <p:cNvPr id="32772" name="3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3081338" y="6356350"/>
            <a:ext cx="374332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AR" smtClean="0">
                <a:solidFill>
                  <a:schemeClr val="tx1"/>
                </a:solidFill>
                <a:cs typeface="Arial" charset="0"/>
              </a:rPr>
              <a:t>DIRECCIÓN DE DESARROLLO HIDROCARBURIFERO</a:t>
            </a:r>
          </a:p>
        </p:txBody>
      </p:sp>
      <p:sp>
        <p:nvSpPr>
          <p:cNvPr id="32773" name="3 CuadroTexto"/>
          <p:cNvSpPr txBox="1">
            <a:spLocks noChangeArrowheads="1"/>
          </p:cNvSpPr>
          <p:nvPr/>
        </p:nvSpPr>
        <p:spPr bwMode="auto">
          <a:xfrm>
            <a:off x="7256463" y="1916113"/>
            <a:ext cx="2376487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latin typeface="Calibri" pitchFamily="34" charset="0"/>
              </a:rPr>
              <a:t>74 manzanas situadas entre las calles :</a:t>
            </a:r>
          </a:p>
          <a:p>
            <a:r>
              <a:rPr lang="es-ES" b="1">
                <a:latin typeface="Calibri" pitchFamily="34" charset="0"/>
              </a:rPr>
              <a:t>Sur : Chiclana</a:t>
            </a:r>
          </a:p>
          <a:p>
            <a:r>
              <a:rPr lang="es-ES" b="1">
                <a:latin typeface="Calibri" pitchFamily="34" charset="0"/>
              </a:rPr>
              <a:t>Norte:  Monte Caseros</a:t>
            </a:r>
          </a:p>
          <a:p>
            <a:r>
              <a:rPr lang="es-ES" b="1">
                <a:latin typeface="Calibri" pitchFamily="34" charset="0"/>
              </a:rPr>
              <a:t>Oeste: Tarrago Ros</a:t>
            </a:r>
          </a:p>
          <a:p>
            <a:r>
              <a:rPr lang="es-ES" b="1">
                <a:latin typeface="Calibri" pitchFamily="34" charset="0"/>
              </a:rPr>
              <a:t>Este: Monteagudo</a:t>
            </a:r>
          </a:p>
        </p:txBody>
      </p:sp>
      <p:sp>
        <p:nvSpPr>
          <p:cNvPr id="32774" name="7 CuadroTexto"/>
          <p:cNvSpPr txBox="1">
            <a:spLocks noChangeArrowheads="1"/>
          </p:cNvSpPr>
          <p:nvPr/>
        </p:nvSpPr>
        <p:spPr bwMode="auto">
          <a:xfrm>
            <a:off x="2000250" y="188913"/>
            <a:ext cx="5416550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latin typeface="Calibri" pitchFamily="34" charset="0"/>
              </a:rPr>
              <a:t>GASODUCTO DE CURUZÚ CUATIÁ</a:t>
            </a:r>
          </a:p>
          <a:p>
            <a:pPr algn="ctr"/>
            <a:r>
              <a:rPr lang="es-ES">
                <a:latin typeface="Calibri" pitchFamily="34" charset="0"/>
              </a:rPr>
              <a:t>RED DE DISTRIBUCIÓN PROYECTADA - 1er ETAPA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s-ES" dirty="0" smtClean="0"/>
              <a:t>Extensión: 74 manzanas.</a:t>
            </a:r>
          </a:p>
          <a:p>
            <a:pPr>
              <a:lnSpc>
                <a:spcPct val="90000"/>
              </a:lnSpc>
            </a:pPr>
            <a:r>
              <a:rPr lang="es-ES" dirty="0" smtClean="0"/>
              <a:t>Longitud: 50.000 m aprox.</a:t>
            </a:r>
          </a:p>
          <a:p>
            <a:pPr>
              <a:lnSpc>
                <a:spcPct val="90000"/>
              </a:lnSpc>
            </a:pPr>
            <a:r>
              <a:rPr lang="es-ES" dirty="0" smtClean="0"/>
              <a:t>Secciones: 180 a 50 mm2.</a:t>
            </a:r>
          </a:p>
          <a:p>
            <a:pPr>
              <a:lnSpc>
                <a:spcPct val="90000"/>
              </a:lnSpc>
            </a:pPr>
            <a:r>
              <a:rPr lang="es-ES" dirty="0" smtClean="0"/>
              <a:t>Tipo de cañería: Polietileno para GN.</a:t>
            </a:r>
          </a:p>
          <a:p>
            <a:pPr>
              <a:lnSpc>
                <a:spcPct val="90000"/>
              </a:lnSpc>
            </a:pPr>
            <a:r>
              <a:rPr lang="es-ES" dirty="0" smtClean="0"/>
              <a:t>Cantidad estimada de usuarios: 2.600.</a:t>
            </a:r>
          </a:p>
          <a:p>
            <a:pPr>
              <a:lnSpc>
                <a:spcPct val="90000"/>
              </a:lnSpc>
            </a:pPr>
            <a:r>
              <a:rPr lang="es-AR" dirty="0" smtClean="0"/>
              <a:t>Costo </a:t>
            </a:r>
            <a:r>
              <a:rPr lang="es-AR" dirty="0" err="1" smtClean="0"/>
              <a:t>reacondic</a:t>
            </a:r>
            <a:r>
              <a:rPr lang="es-AR" dirty="0" smtClean="0"/>
              <a:t>. Instalación interna: $ 15.000</a:t>
            </a:r>
            <a:endParaRPr lang="es-ES" dirty="0" smtClean="0"/>
          </a:p>
          <a:p>
            <a:pPr>
              <a:lnSpc>
                <a:spcPct val="90000"/>
              </a:lnSpc>
            </a:pPr>
            <a:r>
              <a:rPr lang="es-ES" dirty="0" smtClean="0"/>
              <a:t>Antecedentes de penetración de la red en hogares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s-ES" dirty="0" smtClean="0"/>
              <a:t>    Entre Ríos: 18 % en 20 años aprox.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s-ES" dirty="0" smtClean="0"/>
              <a:t>    </a:t>
            </a:r>
          </a:p>
        </p:txBody>
      </p:sp>
      <p:sp>
        <p:nvSpPr>
          <p:cNvPr id="33794" name="4 CuadroTexto"/>
          <p:cNvSpPr txBox="1">
            <a:spLocks noChangeArrowheads="1"/>
          </p:cNvSpPr>
          <p:nvPr/>
        </p:nvSpPr>
        <p:spPr bwMode="auto">
          <a:xfrm>
            <a:off x="2000250" y="188913"/>
            <a:ext cx="5416550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latin typeface="Calibri" pitchFamily="34" charset="0"/>
              </a:rPr>
              <a:t>GASODUCTO DE CURUZÚ CUATIÁ</a:t>
            </a:r>
          </a:p>
          <a:p>
            <a:pPr algn="ctr"/>
            <a:r>
              <a:rPr lang="es-ES">
                <a:latin typeface="Calibri" pitchFamily="34" charset="0"/>
              </a:rPr>
              <a:t>RED DE DISTRIBUCIÓN PROYECTADA - 1er ETAPA</a:t>
            </a:r>
          </a:p>
        </p:txBody>
      </p:sp>
      <p:pic>
        <p:nvPicPr>
          <p:cNvPr id="33795" name="Image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138906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6 Rectángulo"/>
          <p:cNvSpPr>
            <a:spLocks noChangeArrowheads="1"/>
          </p:cNvSpPr>
          <p:nvPr/>
        </p:nvSpPr>
        <p:spPr bwMode="auto">
          <a:xfrm>
            <a:off x="7473950" y="201613"/>
            <a:ext cx="2159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 dirty="0">
                <a:latin typeface="Calibri" pitchFamily="34" charset="0"/>
              </a:rPr>
              <a:t>Provincia de Corrientes</a:t>
            </a:r>
            <a:endParaRPr lang="es-AR" sz="1400" b="1" dirty="0">
              <a:latin typeface="Calibri" pitchFamily="34" charset="0"/>
            </a:endParaRPr>
          </a:p>
          <a:p>
            <a:r>
              <a:rPr lang="es-ES" sz="1400" b="1" dirty="0">
                <a:latin typeface="Calibri" pitchFamily="34" charset="0"/>
              </a:rPr>
              <a:t>SECRETARIA DE ENERGIA</a:t>
            </a:r>
            <a:endParaRPr lang="es-AR" sz="1400" b="1" dirty="0">
              <a:latin typeface="Calibri" pitchFamily="34" charset="0"/>
            </a:endParaRPr>
          </a:p>
        </p:txBody>
      </p:sp>
      <p:sp>
        <p:nvSpPr>
          <p:cNvPr id="33798" name="3 Marcador de pie de página"/>
          <p:cNvSpPr txBox="1">
            <a:spLocks noGrp="1"/>
          </p:cNvSpPr>
          <p:nvPr/>
        </p:nvSpPr>
        <p:spPr bwMode="auto">
          <a:xfrm>
            <a:off x="3081338" y="6356350"/>
            <a:ext cx="3743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AR" sz="1200">
                <a:latin typeface="Calibri" pitchFamily="34" charset="0"/>
              </a:rPr>
              <a:t>DIRECCIÓN DE DESARROLLO HIDROCARBURIFERO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00" y="1034733"/>
            <a:ext cx="7200800" cy="478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56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8"/>
          <a:stretch/>
        </p:blipFill>
        <p:spPr bwMode="auto">
          <a:xfrm>
            <a:off x="2936776" y="182647"/>
            <a:ext cx="4608511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5888"/>
            <a:ext cx="138906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6 Rectángulo"/>
          <p:cNvSpPr>
            <a:spLocks noChangeArrowheads="1"/>
          </p:cNvSpPr>
          <p:nvPr/>
        </p:nvSpPr>
        <p:spPr bwMode="auto">
          <a:xfrm>
            <a:off x="7473950" y="201613"/>
            <a:ext cx="2159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 dirty="0">
                <a:latin typeface="Calibri" pitchFamily="34" charset="0"/>
              </a:rPr>
              <a:t>Provincia de Corrientes</a:t>
            </a:r>
            <a:endParaRPr lang="es-AR" sz="1400" b="1" dirty="0">
              <a:latin typeface="Calibri" pitchFamily="34" charset="0"/>
            </a:endParaRPr>
          </a:p>
          <a:p>
            <a:r>
              <a:rPr lang="es-ES" sz="1400" b="1" dirty="0">
                <a:latin typeface="Calibri" pitchFamily="34" charset="0"/>
              </a:rPr>
              <a:t>SECRETARIA DE ENERGIA</a:t>
            </a:r>
            <a:endParaRPr lang="es-AR" sz="1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04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987" y="836713"/>
            <a:ext cx="5696267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5888"/>
            <a:ext cx="138906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6 Rectángulo"/>
          <p:cNvSpPr>
            <a:spLocks noChangeArrowheads="1"/>
          </p:cNvSpPr>
          <p:nvPr/>
        </p:nvSpPr>
        <p:spPr bwMode="auto">
          <a:xfrm>
            <a:off x="7473950" y="201613"/>
            <a:ext cx="2159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 dirty="0">
                <a:latin typeface="Calibri" pitchFamily="34" charset="0"/>
              </a:rPr>
              <a:t>Provincia de Corrientes</a:t>
            </a:r>
            <a:endParaRPr lang="es-AR" sz="1400" b="1" dirty="0">
              <a:latin typeface="Calibri" pitchFamily="34" charset="0"/>
            </a:endParaRPr>
          </a:p>
          <a:p>
            <a:r>
              <a:rPr lang="es-ES" sz="1400" b="1" dirty="0">
                <a:latin typeface="Calibri" pitchFamily="34" charset="0"/>
              </a:rPr>
              <a:t>SECRETARIA DE ENERGIA</a:t>
            </a:r>
            <a:endParaRPr lang="es-AR" sz="1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13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8950" y="1196975"/>
            <a:ext cx="8915400" cy="4525963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ATENCIÓN</a:t>
            </a:r>
            <a:endParaRPr lang="es-ES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38" name="Image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138906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4 Rectángulo"/>
          <p:cNvSpPr>
            <a:spLocks noChangeArrowheads="1"/>
          </p:cNvSpPr>
          <p:nvPr/>
        </p:nvSpPr>
        <p:spPr bwMode="auto">
          <a:xfrm>
            <a:off x="7473950" y="201613"/>
            <a:ext cx="2159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>
                <a:latin typeface="Calibri" pitchFamily="34" charset="0"/>
              </a:rPr>
              <a:t>Provincia de Corrientes</a:t>
            </a:r>
            <a:endParaRPr lang="es-AR" sz="1400" b="1">
              <a:latin typeface="Calibri" pitchFamily="34" charset="0"/>
            </a:endParaRPr>
          </a:p>
          <a:p>
            <a:r>
              <a:rPr lang="es-ES" sz="1400" b="1">
                <a:latin typeface="Calibri" pitchFamily="34" charset="0"/>
              </a:rPr>
              <a:t>SECRETARIA DE ENERGIA</a:t>
            </a:r>
            <a:endParaRPr lang="es-AR" sz="1400" b="1">
              <a:latin typeface="Calibri" pitchFamily="34" charset="0"/>
            </a:endParaRPr>
          </a:p>
        </p:txBody>
      </p:sp>
      <p:sp>
        <p:nvSpPr>
          <p:cNvPr id="39940" name="3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3081338" y="6356350"/>
            <a:ext cx="374332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AR" smtClean="0">
                <a:solidFill>
                  <a:schemeClr val="tx1"/>
                </a:solidFill>
                <a:cs typeface="Arial" charset="0"/>
              </a:rPr>
              <a:t>DIRECCIÓN DE DESARROLLO HIDROCARBURIFERO</a:t>
            </a:r>
          </a:p>
        </p:txBody>
      </p:sp>
      <p:sp>
        <p:nvSpPr>
          <p:cNvPr id="39941" name="6 CuadroTexto"/>
          <p:cNvSpPr txBox="1">
            <a:spLocks noChangeArrowheads="1"/>
          </p:cNvSpPr>
          <p:nvPr/>
        </p:nvSpPr>
        <p:spPr bwMode="auto">
          <a:xfrm>
            <a:off x="1784350" y="115888"/>
            <a:ext cx="5616575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/>
              <a:t>GASODUCTO DE CURUZÚ CUATIÁ </a:t>
            </a:r>
          </a:p>
          <a:p>
            <a:pPr algn="ctr"/>
            <a:r>
              <a:rPr lang="es-ES" b="1"/>
              <a:t>TRAMO Cnia .LIBERTAD – ERPP  C. CUATIÁ </a:t>
            </a:r>
            <a:endParaRPr lang="es-E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D:\DIRECCION DE DESARROLLO HIDROCARBURIFERO\GAS\Mapas Ctes\Mapa Ctes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6638" y="981075"/>
            <a:ext cx="5256212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4665663" y="4005263"/>
            <a:ext cx="0" cy="71913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4665663" y="4724400"/>
            <a:ext cx="355600" cy="57626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V="1">
            <a:off x="4881563" y="4621213"/>
            <a:ext cx="646112" cy="463550"/>
          </a:xfrm>
          <a:prstGeom prst="line">
            <a:avLst/>
          </a:prstGeom>
          <a:ln>
            <a:solidFill>
              <a:srgbClr val="33993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881563" y="508476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flipH="1">
            <a:off x="4314825" y="5084763"/>
            <a:ext cx="566738" cy="1152525"/>
          </a:xfrm>
          <a:prstGeom prst="line">
            <a:avLst/>
          </a:prstGeom>
          <a:ln>
            <a:solidFill>
              <a:srgbClr val="33993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 flipV="1">
            <a:off x="5529263" y="4652963"/>
            <a:ext cx="144462" cy="714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392" name="24 CuadroTexto"/>
          <p:cNvSpPr txBox="1">
            <a:spLocks noChangeArrowheads="1"/>
          </p:cNvSpPr>
          <p:nvPr/>
        </p:nvSpPr>
        <p:spPr bwMode="auto">
          <a:xfrm>
            <a:off x="4319588" y="3756025"/>
            <a:ext cx="7191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000" b="1">
                <a:latin typeface="Calibri" pitchFamily="34" charset="0"/>
              </a:rPr>
              <a:t>Mercedes</a:t>
            </a:r>
          </a:p>
        </p:txBody>
      </p:sp>
      <p:sp>
        <p:nvSpPr>
          <p:cNvPr id="16393" name="26 CuadroTexto"/>
          <p:cNvSpPr txBox="1">
            <a:spLocks noChangeArrowheads="1"/>
          </p:cNvSpPr>
          <p:nvPr/>
        </p:nvSpPr>
        <p:spPr bwMode="auto">
          <a:xfrm>
            <a:off x="4737100" y="5300663"/>
            <a:ext cx="720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000" b="1">
                <a:latin typeface="Calibri" pitchFamily="34" charset="0"/>
              </a:rPr>
              <a:t>Monte Caseros</a:t>
            </a:r>
          </a:p>
        </p:txBody>
      </p:sp>
      <p:sp>
        <p:nvSpPr>
          <p:cNvPr id="16394" name="27 CuadroTexto"/>
          <p:cNvSpPr txBox="1">
            <a:spLocks noChangeArrowheads="1"/>
          </p:cNvSpPr>
          <p:nvPr/>
        </p:nvSpPr>
        <p:spPr bwMode="auto">
          <a:xfrm>
            <a:off x="4089400" y="4437063"/>
            <a:ext cx="581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000" b="1">
                <a:latin typeface="Calibri" pitchFamily="34" charset="0"/>
              </a:rPr>
              <a:t>Curuzú Cuatiá</a:t>
            </a:r>
          </a:p>
        </p:txBody>
      </p:sp>
      <p:sp>
        <p:nvSpPr>
          <p:cNvPr id="16395" name="28 CuadroTexto"/>
          <p:cNvSpPr txBox="1">
            <a:spLocks noChangeArrowheads="1"/>
          </p:cNvSpPr>
          <p:nvPr/>
        </p:nvSpPr>
        <p:spPr bwMode="auto">
          <a:xfrm>
            <a:off x="5600700" y="4221163"/>
            <a:ext cx="825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000" b="1">
                <a:latin typeface="Calibri" pitchFamily="34" charset="0"/>
              </a:rPr>
              <a:t>Paso de los Libres</a:t>
            </a:r>
          </a:p>
        </p:txBody>
      </p:sp>
      <p:cxnSp>
        <p:nvCxnSpPr>
          <p:cNvPr id="30" name="29 Conector recto de flecha"/>
          <p:cNvCxnSpPr/>
          <p:nvPr/>
        </p:nvCxnSpPr>
        <p:spPr>
          <a:xfrm flipH="1">
            <a:off x="4665663" y="4076700"/>
            <a:ext cx="290512" cy="1444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 flipV="1">
            <a:off x="4376738" y="4797425"/>
            <a:ext cx="296862" cy="160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 flipH="1">
            <a:off x="4951413" y="5087938"/>
            <a:ext cx="457200" cy="114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>
            <a:off x="4160838" y="5756275"/>
            <a:ext cx="3603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400" name="37 CuadroTexto"/>
          <p:cNvSpPr txBox="1">
            <a:spLocks noChangeArrowheads="1"/>
          </p:cNvSpPr>
          <p:nvPr/>
        </p:nvSpPr>
        <p:spPr bwMode="auto">
          <a:xfrm>
            <a:off x="4953000" y="3933825"/>
            <a:ext cx="357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 b="1">
                <a:latin typeface="Calibri" pitchFamily="34" charset="0"/>
              </a:rPr>
              <a:t>8”</a:t>
            </a:r>
          </a:p>
        </p:txBody>
      </p:sp>
      <p:sp>
        <p:nvSpPr>
          <p:cNvPr id="16401" name="39 CuadroTexto"/>
          <p:cNvSpPr txBox="1">
            <a:spLocks noChangeArrowheads="1"/>
          </p:cNvSpPr>
          <p:nvPr/>
        </p:nvSpPr>
        <p:spPr bwMode="auto">
          <a:xfrm>
            <a:off x="4137025" y="4946650"/>
            <a:ext cx="355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 b="1">
                <a:latin typeface="Calibri" pitchFamily="34" charset="0"/>
              </a:rPr>
              <a:t>8”</a:t>
            </a:r>
          </a:p>
        </p:txBody>
      </p:sp>
      <p:sp>
        <p:nvSpPr>
          <p:cNvPr id="16402" name="40 CuadroTexto"/>
          <p:cNvSpPr txBox="1">
            <a:spLocks noChangeArrowheads="1"/>
          </p:cNvSpPr>
          <p:nvPr/>
        </p:nvSpPr>
        <p:spPr bwMode="auto">
          <a:xfrm>
            <a:off x="5351463" y="4949825"/>
            <a:ext cx="355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 b="1">
                <a:latin typeface="Calibri" pitchFamily="34" charset="0"/>
              </a:rPr>
              <a:t>6”</a:t>
            </a:r>
          </a:p>
        </p:txBody>
      </p:sp>
      <p:sp>
        <p:nvSpPr>
          <p:cNvPr id="16403" name="41 CuadroTexto"/>
          <p:cNvSpPr txBox="1">
            <a:spLocks noChangeArrowheads="1"/>
          </p:cNvSpPr>
          <p:nvPr/>
        </p:nvSpPr>
        <p:spPr bwMode="auto">
          <a:xfrm>
            <a:off x="1784350" y="260350"/>
            <a:ext cx="5610225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>
                <a:latin typeface="Calibri" pitchFamily="34" charset="0"/>
              </a:rPr>
              <a:t>PLAN DE DESARROLLO GASIFERO DE LA PROVINCIA</a:t>
            </a:r>
          </a:p>
        </p:txBody>
      </p:sp>
      <p:pic>
        <p:nvPicPr>
          <p:cNvPr id="16404" name="Imagen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15888"/>
            <a:ext cx="13684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5" name="44 Rectángulo"/>
          <p:cNvSpPr>
            <a:spLocks noChangeArrowheads="1"/>
          </p:cNvSpPr>
          <p:nvPr/>
        </p:nvSpPr>
        <p:spPr bwMode="auto">
          <a:xfrm>
            <a:off x="7545388" y="188913"/>
            <a:ext cx="21605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>
                <a:latin typeface="Calibri" pitchFamily="34" charset="0"/>
              </a:rPr>
              <a:t>Provincia de Corrientes</a:t>
            </a:r>
            <a:endParaRPr lang="es-AR" sz="1400" b="1">
              <a:latin typeface="Calibri" pitchFamily="34" charset="0"/>
            </a:endParaRPr>
          </a:p>
          <a:p>
            <a:r>
              <a:rPr lang="es-ES" sz="1400" b="1">
                <a:latin typeface="Calibri" pitchFamily="34" charset="0"/>
              </a:rPr>
              <a:t>SECRETARIA DE ENERGIA</a:t>
            </a:r>
            <a:endParaRPr lang="es-AR" sz="1400" b="1">
              <a:latin typeface="Calibri" pitchFamily="34" charset="0"/>
            </a:endParaRPr>
          </a:p>
        </p:txBody>
      </p:sp>
      <p:sp>
        <p:nvSpPr>
          <p:cNvPr id="16406" name="3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3081338" y="6356350"/>
            <a:ext cx="374332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AR" smtClean="0">
                <a:solidFill>
                  <a:schemeClr val="tx1"/>
                </a:solidFill>
                <a:cs typeface="Arial" charset="0"/>
              </a:rPr>
              <a:t>DIRECCIÓN DE DESARROLLO HIDROCARBURIFERO</a:t>
            </a:r>
          </a:p>
        </p:txBody>
      </p:sp>
      <p:sp>
        <p:nvSpPr>
          <p:cNvPr id="16407" name="23 CuadroTexto"/>
          <p:cNvSpPr txBox="1">
            <a:spLocks noChangeArrowheads="1"/>
          </p:cNvSpPr>
          <p:nvPr/>
        </p:nvSpPr>
        <p:spPr bwMode="auto">
          <a:xfrm>
            <a:off x="4808538" y="4437063"/>
            <a:ext cx="649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000" b="1">
                <a:latin typeface="Calibri" pitchFamily="34" charset="0"/>
              </a:rPr>
              <a:t>Colonia Libertad</a:t>
            </a:r>
          </a:p>
        </p:txBody>
      </p:sp>
      <p:cxnSp>
        <p:nvCxnSpPr>
          <p:cNvPr id="31" name="30 Conector recto de flecha"/>
          <p:cNvCxnSpPr/>
          <p:nvPr/>
        </p:nvCxnSpPr>
        <p:spPr>
          <a:xfrm flipH="1">
            <a:off x="4881563" y="4797425"/>
            <a:ext cx="142875" cy="287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409" name="31 CuadroTexto"/>
          <p:cNvSpPr txBox="1">
            <a:spLocks noChangeArrowheads="1"/>
          </p:cNvSpPr>
          <p:nvPr/>
        </p:nvSpPr>
        <p:spPr bwMode="auto">
          <a:xfrm>
            <a:off x="3657600" y="5616575"/>
            <a:ext cx="4794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 b="1">
                <a:latin typeface="Calibri" pitchFamily="34" charset="0"/>
              </a:rPr>
              <a:t>24”</a:t>
            </a:r>
          </a:p>
        </p:txBody>
      </p:sp>
      <p:cxnSp>
        <p:nvCxnSpPr>
          <p:cNvPr id="7" name="6 Conector recto"/>
          <p:cNvCxnSpPr/>
          <p:nvPr/>
        </p:nvCxnSpPr>
        <p:spPr>
          <a:xfrm flipV="1">
            <a:off x="5527675" y="4421188"/>
            <a:ext cx="146050" cy="2159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35 Elipse"/>
          <p:cNvSpPr/>
          <p:nvPr/>
        </p:nvSpPr>
        <p:spPr>
          <a:xfrm>
            <a:off x="4592638" y="4005263"/>
            <a:ext cx="144462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3" name="42 Elipse"/>
          <p:cNvSpPr/>
          <p:nvPr/>
        </p:nvSpPr>
        <p:spPr>
          <a:xfrm>
            <a:off x="4592638" y="4652963"/>
            <a:ext cx="144462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7" name="46 Elipse"/>
          <p:cNvSpPr/>
          <p:nvPr/>
        </p:nvSpPr>
        <p:spPr>
          <a:xfrm>
            <a:off x="5600700" y="4437063"/>
            <a:ext cx="144463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8" name="47 Elipse"/>
          <p:cNvSpPr/>
          <p:nvPr/>
        </p:nvSpPr>
        <p:spPr>
          <a:xfrm>
            <a:off x="4881563" y="5300663"/>
            <a:ext cx="142875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1" name="5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28B59-5ACF-4441-A392-5DDF2DC586A3}" type="slidenum">
              <a:rPr lang="es-ES"/>
              <a:pPr>
                <a:defRPr/>
              </a:pPr>
              <a:t>3</a:t>
            </a:fld>
            <a:endParaRPr lang="es-ES"/>
          </a:p>
        </p:txBody>
      </p:sp>
      <p:sp>
        <p:nvSpPr>
          <p:cNvPr id="52" name="51 Elipse">
            <a:hlinkClick r:id="rId5" action="ppaction://hlinksldjump"/>
          </p:cNvPr>
          <p:cNvSpPr/>
          <p:nvPr/>
        </p:nvSpPr>
        <p:spPr>
          <a:xfrm>
            <a:off x="849313" y="1412875"/>
            <a:ext cx="287337" cy="287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age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13684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4 Rectángulo"/>
          <p:cNvSpPr>
            <a:spLocks noChangeArrowheads="1"/>
          </p:cNvSpPr>
          <p:nvPr/>
        </p:nvSpPr>
        <p:spPr bwMode="auto">
          <a:xfrm>
            <a:off x="7473950" y="201613"/>
            <a:ext cx="2159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>
                <a:latin typeface="Calibri" pitchFamily="34" charset="0"/>
              </a:rPr>
              <a:t>Provincia de Corrientes</a:t>
            </a:r>
            <a:endParaRPr lang="es-AR" sz="1400" b="1">
              <a:latin typeface="Calibri" pitchFamily="34" charset="0"/>
            </a:endParaRPr>
          </a:p>
          <a:p>
            <a:r>
              <a:rPr lang="es-ES" sz="1400" b="1">
                <a:latin typeface="Calibri" pitchFamily="34" charset="0"/>
              </a:rPr>
              <a:t>SECRETARIA DE ENERGIA</a:t>
            </a:r>
            <a:endParaRPr lang="es-AR" sz="1400" b="1">
              <a:latin typeface="Calibri" pitchFamily="34" charset="0"/>
            </a:endParaRPr>
          </a:p>
        </p:txBody>
      </p:sp>
      <p:sp>
        <p:nvSpPr>
          <p:cNvPr id="19459" name="3 Marcador de pie de página"/>
          <p:cNvSpPr>
            <a:spLocks noGrp="1"/>
          </p:cNvSpPr>
          <p:nvPr>
            <p:ph type="ftr" sz="quarter" idx="12"/>
          </p:nvPr>
        </p:nvSpPr>
        <p:spPr bwMode="auto">
          <a:xfrm>
            <a:off x="3081338" y="6356350"/>
            <a:ext cx="374332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AR" smtClean="0">
                <a:solidFill>
                  <a:schemeClr val="tx1"/>
                </a:solidFill>
                <a:cs typeface="Arial" charset="0"/>
              </a:rPr>
              <a:t>DIRECCIÓN DE DESARROLLO HIDROCARBURIFERO</a:t>
            </a:r>
          </a:p>
        </p:txBody>
      </p:sp>
      <p:sp>
        <p:nvSpPr>
          <p:cNvPr id="19460" name="6 CuadroTexto"/>
          <p:cNvSpPr txBox="1">
            <a:spLocks noChangeArrowheads="1"/>
          </p:cNvSpPr>
          <p:nvPr/>
        </p:nvSpPr>
        <p:spPr bwMode="auto">
          <a:xfrm>
            <a:off x="1784350" y="333375"/>
            <a:ext cx="5616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ESTACION DE MEDICION DE TGM EN COLONIA LIBERTAD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50" y="1123950"/>
            <a:ext cx="87074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age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13684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5 Rectángulo"/>
          <p:cNvSpPr>
            <a:spLocks noChangeArrowheads="1"/>
          </p:cNvSpPr>
          <p:nvPr/>
        </p:nvSpPr>
        <p:spPr bwMode="auto">
          <a:xfrm>
            <a:off x="7473950" y="201613"/>
            <a:ext cx="2159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>
                <a:latin typeface="Calibri" pitchFamily="34" charset="0"/>
              </a:rPr>
              <a:t>Provincia de Corrientes</a:t>
            </a:r>
            <a:endParaRPr lang="es-AR" sz="1400" b="1">
              <a:latin typeface="Calibri" pitchFamily="34" charset="0"/>
            </a:endParaRPr>
          </a:p>
          <a:p>
            <a:r>
              <a:rPr lang="es-ES" sz="1400" b="1">
                <a:latin typeface="Calibri" pitchFamily="34" charset="0"/>
              </a:rPr>
              <a:t>SECRETARIA DE ENERGIA</a:t>
            </a:r>
            <a:endParaRPr lang="es-AR" sz="1400" b="1">
              <a:latin typeface="Calibri" pitchFamily="34" charset="0"/>
            </a:endParaRPr>
          </a:p>
        </p:txBody>
      </p:sp>
      <p:sp>
        <p:nvSpPr>
          <p:cNvPr id="20483" name="3 Marcador de pie de página"/>
          <p:cNvSpPr>
            <a:spLocks noGrp="1"/>
          </p:cNvSpPr>
          <p:nvPr>
            <p:ph type="ftr" sz="quarter" idx="12"/>
          </p:nvPr>
        </p:nvSpPr>
        <p:spPr bwMode="auto">
          <a:xfrm>
            <a:off x="3081338" y="6356350"/>
            <a:ext cx="374332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AR" smtClean="0">
                <a:solidFill>
                  <a:schemeClr val="tx1"/>
                </a:solidFill>
                <a:cs typeface="Arial" charset="0"/>
              </a:rPr>
              <a:t>DIRECCIÓN DE DESARROLLO HIDROCARBURIFERO</a:t>
            </a:r>
          </a:p>
        </p:txBody>
      </p:sp>
      <p:pic>
        <p:nvPicPr>
          <p:cNvPr id="20484" name="Picture 2" descr="D:\DIRECCION DE DESARROLLO HIDROCARBURIFERO\GAS\Fotos Estacion de medicion\fotos\100_26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0750" y="1052513"/>
            <a:ext cx="3462338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 descr="D:\DIRECCION DE DESARROLLO HIDROCARBURIFERO\GAS\Fotos Estacion de medicion\fotos\100_26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5163" y="1052513"/>
            <a:ext cx="34559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 descr="D:\DIRECCION DE DESARROLLO HIDROCARBURIFERO\GAS\Fotos Estacion de medicion\fotos\100_264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16375" y="3716338"/>
            <a:ext cx="3265488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9 CuadroTexto"/>
          <p:cNvSpPr txBox="1">
            <a:spLocks noChangeArrowheads="1"/>
          </p:cNvSpPr>
          <p:nvPr/>
        </p:nvSpPr>
        <p:spPr bwMode="auto">
          <a:xfrm>
            <a:off x="1857375" y="333375"/>
            <a:ext cx="5543550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ESTACION DE MEDICIÓN DE TGM  (COLONIA LIBERTAD)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8" y="692696"/>
            <a:ext cx="9708944" cy="528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292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1 Imagen" descr="Gasoduct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765175"/>
            <a:ext cx="6192838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Imagen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5888"/>
            <a:ext cx="13684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3 Rectángulo"/>
          <p:cNvSpPr>
            <a:spLocks noChangeArrowheads="1"/>
          </p:cNvSpPr>
          <p:nvPr/>
        </p:nvSpPr>
        <p:spPr bwMode="auto">
          <a:xfrm>
            <a:off x="7473950" y="201613"/>
            <a:ext cx="2159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>
                <a:latin typeface="Calibri" pitchFamily="34" charset="0"/>
              </a:rPr>
              <a:t>Provincia de Corrientes</a:t>
            </a:r>
            <a:endParaRPr lang="es-AR" sz="1400" b="1">
              <a:latin typeface="Calibri" pitchFamily="34" charset="0"/>
            </a:endParaRPr>
          </a:p>
          <a:p>
            <a:r>
              <a:rPr lang="es-ES" sz="1400" b="1">
                <a:latin typeface="Calibri" pitchFamily="34" charset="0"/>
              </a:rPr>
              <a:t>SECRETARIA DE ENERGIA</a:t>
            </a:r>
            <a:endParaRPr lang="es-AR" sz="1400" b="1">
              <a:latin typeface="Calibri" pitchFamily="34" charset="0"/>
            </a:endParaRPr>
          </a:p>
        </p:txBody>
      </p:sp>
      <p:sp>
        <p:nvSpPr>
          <p:cNvPr id="21508" name="3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3081338" y="6356350"/>
            <a:ext cx="374332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AR" smtClean="0">
                <a:solidFill>
                  <a:schemeClr val="tx1"/>
                </a:solidFill>
                <a:cs typeface="Arial" charset="0"/>
              </a:rPr>
              <a:t>DIRECCIÓN DE DESARROLLO HIDROCARBURIFERO</a:t>
            </a:r>
          </a:p>
        </p:txBody>
      </p:sp>
      <p:sp>
        <p:nvSpPr>
          <p:cNvPr id="21509" name="5 CuadroTexto"/>
          <p:cNvSpPr txBox="1">
            <a:spLocks noChangeArrowheads="1"/>
          </p:cNvSpPr>
          <p:nvPr/>
        </p:nvSpPr>
        <p:spPr bwMode="auto">
          <a:xfrm>
            <a:off x="2000250" y="260350"/>
            <a:ext cx="5329238" cy="369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latin typeface="Calibri" pitchFamily="34" charset="0"/>
              </a:rPr>
              <a:t>TRAZA DEL GASODUCTO  - MUNICIPIOS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3 CuadroTexto"/>
          <p:cNvSpPr txBox="1">
            <a:spLocks noChangeArrowheads="1"/>
          </p:cNvSpPr>
          <p:nvPr/>
        </p:nvSpPr>
        <p:spPr bwMode="auto">
          <a:xfrm>
            <a:off x="1639888" y="260350"/>
            <a:ext cx="5761037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latin typeface="Calibri" pitchFamily="34" charset="0"/>
              </a:rPr>
              <a:t>GASODUCTO EN ALTA PRESIÓN – FOTO SATELITAL</a:t>
            </a:r>
          </a:p>
        </p:txBody>
      </p:sp>
      <p:sp>
        <p:nvSpPr>
          <p:cNvPr id="22530" name="3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3081338" y="6418263"/>
            <a:ext cx="374332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AR" smtClean="0">
                <a:solidFill>
                  <a:schemeClr val="tx1"/>
                </a:solidFill>
                <a:cs typeface="Arial" charset="0"/>
              </a:rPr>
              <a:t>DIRECCIÓN DE DESARROLLO HIDROCARBURIFERO</a:t>
            </a:r>
          </a:p>
        </p:txBody>
      </p:sp>
      <p:pic>
        <p:nvPicPr>
          <p:cNvPr id="22531" name="Image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138906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7 Rectángulo"/>
          <p:cNvSpPr>
            <a:spLocks noChangeArrowheads="1"/>
          </p:cNvSpPr>
          <p:nvPr/>
        </p:nvSpPr>
        <p:spPr bwMode="auto">
          <a:xfrm>
            <a:off x="7473950" y="201613"/>
            <a:ext cx="2159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>
                <a:latin typeface="Calibri" pitchFamily="34" charset="0"/>
              </a:rPr>
              <a:t>Provincia de Corrientes</a:t>
            </a:r>
            <a:endParaRPr lang="es-AR" sz="1400" b="1">
              <a:latin typeface="Calibri" pitchFamily="34" charset="0"/>
            </a:endParaRPr>
          </a:p>
          <a:p>
            <a:r>
              <a:rPr lang="es-ES" sz="1400" b="1">
                <a:latin typeface="Calibri" pitchFamily="34" charset="0"/>
              </a:rPr>
              <a:t>SECRETARIA DE ENERGIA</a:t>
            </a:r>
            <a:endParaRPr lang="es-AR" sz="1400" b="1">
              <a:latin typeface="Calibri" pitchFamily="34" charset="0"/>
            </a:endParaRP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925" y="968375"/>
            <a:ext cx="9028113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28" y="1071951"/>
            <a:ext cx="9543800" cy="473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7 Rectángulo"/>
          <p:cNvSpPr>
            <a:spLocks noChangeArrowheads="1"/>
          </p:cNvSpPr>
          <p:nvPr/>
        </p:nvSpPr>
        <p:spPr bwMode="auto">
          <a:xfrm>
            <a:off x="7473950" y="201613"/>
            <a:ext cx="2159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 dirty="0">
                <a:latin typeface="Calibri" pitchFamily="34" charset="0"/>
              </a:rPr>
              <a:t>Provincia de Corrientes</a:t>
            </a:r>
            <a:endParaRPr lang="es-AR" sz="1400" b="1" dirty="0">
              <a:latin typeface="Calibri" pitchFamily="34" charset="0"/>
            </a:endParaRPr>
          </a:p>
          <a:p>
            <a:r>
              <a:rPr lang="es-ES" sz="1400" b="1" dirty="0">
                <a:latin typeface="Calibri" pitchFamily="34" charset="0"/>
              </a:rPr>
              <a:t>SECRETARIA DE ENERGIA</a:t>
            </a:r>
            <a:endParaRPr lang="es-AR" sz="1400" b="1" dirty="0">
              <a:latin typeface="Calibri" pitchFamily="34" charset="0"/>
            </a:endParaRPr>
          </a:p>
        </p:txBody>
      </p:sp>
      <p:pic>
        <p:nvPicPr>
          <p:cNvPr id="5" name="Imagen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5888"/>
            <a:ext cx="13684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100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10145</TotalTime>
  <Words>696</Words>
  <Application>Microsoft Office PowerPoint</Application>
  <PresentationFormat>A4 (210 x 297 mm)</PresentationFormat>
  <Paragraphs>163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energia</dc:creator>
  <cp:lastModifiedBy>FJBrunstein</cp:lastModifiedBy>
  <cp:revision>83</cp:revision>
  <cp:lastPrinted>2016-09-02T15:10:56Z</cp:lastPrinted>
  <dcterms:created xsi:type="dcterms:W3CDTF">2013-08-18T22:51:19Z</dcterms:created>
  <dcterms:modified xsi:type="dcterms:W3CDTF">2017-06-08T18:13:10Z</dcterms:modified>
</cp:coreProperties>
</file>