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1" r:id="rId1"/>
  </p:sldMasterIdLst>
  <p:notesMasterIdLst>
    <p:notesMasterId r:id="rId104"/>
  </p:notesMasterIdLst>
  <p:handoutMasterIdLst>
    <p:handoutMasterId r:id="rId105"/>
  </p:handoutMasterIdLst>
  <p:sldIdLst>
    <p:sldId id="518" r:id="rId2"/>
    <p:sldId id="485" r:id="rId3"/>
    <p:sldId id="260" r:id="rId4"/>
    <p:sldId id="484" r:id="rId5"/>
    <p:sldId id="486" r:id="rId6"/>
    <p:sldId id="487" r:id="rId7"/>
    <p:sldId id="444" r:id="rId8"/>
    <p:sldId id="263" r:id="rId9"/>
    <p:sldId id="266" r:id="rId10"/>
    <p:sldId id="267" r:id="rId11"/>
    <p:sldId id="450" r:id="rId12"/>
    <p:sldId id="270" r:id="rId13"/>
    <p:sldId id="271" r:id="rId14"/>
    <p:sldId id="273" r:id="rId15"/>
    <p:sldId id="274" r:id="rId16"/>
    <p:sldId id="277" r:id="rId17"/>
    <p:sldId id="278" r:id="rId18"/>
    <p:sldId id="279" r:id="rId19"/>
    <p:sldId id="283" r:id="rId20"/>
    <p:sldId id="290" r:id="rId21"/>
    <p:sldId id="291" r:id="rId22"/>
    <p:sldId id="293" r:id="rId23"/>
    <p:sldId id="295" r:id="rId24"/>
    <p:sldId id="296" r:id="rId25"/>
    <p:sldId id="300" r:id="rId26"/>
    <p:sldId id="302" r:id="rId27"/>
    <p:sldId id="456" r:id="rId28"/>
    <p:sldId id="457" r:id="rId29"/>
    <p:sldId id="458" r:id="rId30"/>
    <p:sldId id="459" r:id="rId31"/>
    <p:sldId id="305" r:id="rId32"/>
    <p:sldId id="307" r:id="rId33"/>
    <p:sldId id="309" r:id="rId34"/>
    <p:sldId id="312" r:id="rId35"/>
    <p:sldId id="313" r:id="rId36"/>
    <p:sldId id="314" r:id="rId37"/>
    <p:sldId id="315" r:id="rId38"/>
    <p:sldId id="316" r:id="rId39"/>
    <p:sldId id="320" r:id="rId40"/>
    <p:sldId id="321" r:id="rId41"/>
    <p:sldId id="322" r:id="rId42"/>
    <p:sldId id="323" r:id="rId43"/>
    <p:sldId id="324" r:id="rId44"/>
    <p:sldId id="325" r:id="rId45"/>
    <p:sldId id="326" r:id="rId46"/>
    <p:sldId id="327" r:id="rId47"/>
    <p:sldId id="328" r:id="rId48"/>
    <p:sldId id="329" r:id="rId49"/>
    <p:sldId id="330" r:id="rId50"/>
    <p:sldId id="334" r:id="rId51"/>
    <p:sldId id="335" r:id="rId52"/>
    <p:sldId id="336" r:id="rId53"/>
    <p:sldId id="337" r:id="rId54"/>
    <p:sldId id="338" r:id="rId55"/>
    <p:sldId id="339" r:id="rId56"/>
    <p:sldId id="340" r:id="rId57"/>
    <p:sldId id="341" r:id="rId58"/>
    <p:sldId id="342" r:id="rId59"/>
    <p:sldId id="344" r:id="rId60"/>
    <p:sldId id="345" r:id="rId61"/>
    <p:sldId id="346" r:id="rId62"/>
    <p:sldId id="348" r:id="rId63"/>
    <p:sldId id="349" r:id="rId64"/>
    <p:sldId id="350" r:id="rId65"/>
    <p:sldId id="351" r:id="rId66"/>
    <p:sldId id="467" r:id="rId67"/>
    <p:sldId id="468" r:id="rId68"/>
    <p:sldId id="470" r:id="rId69"/>
    <p:sldId id="469" r:id="rId70"/>
    <p:sldId id="472" r:id="rId71"/>
    <p:sldId id="475" r:id="rId72"/>
    <p:sldId id="476" r:id="rId73"/>
    <p:sldId id="465" r:id="rId74"/>
    <p:sldId id="463" r:id="rId75"/>
    <p:sldId id="464" r:id="rId76"/>
    <p:sldId id="462" r:id="rId77"/>
    <p:sldId id="474" r:id="rId78"/>
    <p:sldId id="439" r:id="rId79"/>
    <p:sldId id="440" r:id="rId80"/>
    <p:sldId id="466" r:id="rId81"/>
    <p:sldId id="483" r:id="rId82"/>
    <p:sldId id="414" r:id="rId83"/>
    <p:sldId id="477" r:id="rId84"/>
    <p:sldId id="461" r:id="rId85"/>
    <p:sldId id="415" r:id="rId86"/>
    <p:sldId id="417" r:id="rId87"/>
    <p:sldId id="479" r:id="rId88"/>
    <p:sldId id="480" r:id="rId89"/>
    <p:sldId id="491" r:id="rId90"/>
    <p:sldId id="504" r:id="rId91"/>
    <p:sldId id="505" r:id="rId92"/>
    <p:sldId id="506" r:id="rId93"/>
    <p:sldId id="507" r:id="rId94"/>
    <p:sldId id="508" r:id="rId95"/>
    <p:sldId id="510" r:id="rId96"/>
    <p:sldId id="509" r:id="rId97"/>
    <p:sldId id="511" r:id="rId98"/>
    <p:sldId id="512" r:id="rId99"/>
    <p:sldId id="513" r:id="rId100"/>
    <p:sldId id="514" r:id="rId101"/>
    <p:sldId id="515" r:id="rId102"/>
    <p:sldId id="517" r:id="rId103"/>
  </p:sldIdLst>
  <p:sldSz cx="9144000" cy="6858000" type="screen4x3"/>
  <p:notesSz cx="6797675" cy="992822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sin título" id="{35E7EA21-7AC7-774C-A2DC-C0E285E2E0FA}">
          <p14:sldIdLst>
            <p14:sldId id="518"/>
            <p14:sldId id="485"/>
            <p14:sldId id="260"/>
            <p14:sldId id="484"/>
            <p14:sldId id="486"/>
            <p14:sldId id="487"/>
            <p14:sldId id="444"/>
            <p14:sldId id="263"/>
            <p14:sldId id="266"/>
            <p14:sldId id="267"/>
            <p14:sldId id="450"/>
            <p14:sldId id="270"/>
            <p14:sldId id="271"/>
            <p14:sldId id="273"/>
            <p14:sldId id="274"/>
            <p14:sldId id="277"/>
            <p14:sldId id="278"/>
            <p14:sldId id="279"/>
            <p14:sldId id="283"/>
            <p14:sldId id="290"/>
            <p14:sldId id="291"/>
            <p14:sldId id="293"/>
            <p14:sldId id="295"/>
            <p14:sldId id="296"/>
            <p14:sldId id="300"/>
            <p14:sldId id="302"/>
            <p14:sldId id="456"/>
            <p14:sldId id="457"/>
            <p14:sldId id="458"/>
            <p14:sldId id="459"/>
            <p14:sldId id="305"/>
            <p14:sldId id="307"/>
            <p14:sldId id="309"/>
            <p14:sldId id="312"/>
            <p14:sldId id="313"/>
            <p14:sldId id="314"/>
            <p14:sldId id="315"/>
            <p14:sldId id="316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4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  <p14:sldId id="344"/>
            <p14:sldId id="345"/>
            <p14:sldId id="346"/>
            <p14:sldId id="348"/>
            <p14:sldId id="349"/>
            <p14:sldId id="350"/>
            <p14:sldId id="351"/>
            <p14:sldId id="467"/>
            <p14:sldId id="468"/>
            <p14:sldId id="470"/>
            <p14:sldId id="469"/>
            <p14:sldId id="472"/>
            <p14:sldId id="475"/>
            <p14:sldId id="476"/>
            <p14:sldId id="465"/>
            <p14:sldId id="463"/>
            <p14:sldId id="464"/>
            <p14:sldId id="462"/>
            <p14:sldId id="474"/>
            <p14:sldId id="439"/>
            <p14:sldId id="440"/>
            <p14:sldId id="466"/>
            <p14:sldId id="483"/>
            <p14:sldId id="414"/>
            <p14:sldId id="477"/>
            <p14:sldId id="461"/>
            <p14:sldId id="415"/>
            <p14:sldId id="417"/>
            <p14:sldId id="479"/>
            <p14:sldId id="480"/>
            <p14:sldId id="491"/>
            <p14:sldId id="504"/>
            <p14:sldId id="505"/>
            <p14:sldId id="506"/>
            <p14:sldId id="507"/>
            <p14:sldId id="508"/>
            <p14:sldId id="510"/>
            <p14:sldId id="509"/>
            <p14:sldId id="511"/>
            <p14:sldId id="512"/>
            <p14:sldId id="513"/>
            <p14:sldId id="514"/>
            <p14:sldId id="515"/>
            <p14:sldId id="517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8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23D"/>
    <a:srgbClr val="FFE53F"/>
    <a:srgbClr val="F7D312"/>
    <a:srgbClr val="FFDC35"/>
    <a:srgbClr val="FFDF21"/>
    <a:srgbClr val="F6DA2C"/>
    <a:srgbClr val="F5DD3B"/>
    <a:srgbClr val="FFEA3C"/>
    <a:srgbClr val="FFEB4B"/>
    <a:srgbClr val="000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46" autoAdjust="0"/>
    <p:restoredTop sz="92780" autoAdjust="0"/>
  </p:normalViewPr>
  <p:slideViewPr>
    <p:cSldViewPr snapToGrid="0">
      <p:cViewPr>
        <p:scale>
          <a:sx n="75" d="100"/>
          <a:sy n="75" d="100"/>
        </p:scale>
        <p:origin x="-754" y="-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3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2838"/>
    </p:cViewPr>
  </p:sorterViewPr>
  <p:notesViewPr>
    <p:cSldViewPr snapToGrid="0">
      <p:cViewPr varScale="1">
        <p:scale>
          <a:sx n="83" d="100"/>
          <a:sy n="83" d="100"/>
        </p:scale>
        <p:origin x="-2040" y="-90"/>
      </p:cViewPr>
      <p:guideLst>
        <p:guide orient="horz" pos="3128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4" y="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05CA95-BCCD-4209-802B-76316A84CDA5}" type="datetimeFigureOut">
              <a:rPr lang="fr-FR" smtClean="0"/>
              <a:pPr/>
              <a:t>13/08/2018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4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2811A5-C8A3-4E15-9551-BDF921A66A5E}" type="slidenum">
              <a:rPr lang="fr-CH" smtClean="0"/>
              <a:pPr/>
              <a:t>‹Nº›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660615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8DD22D-07E9-4AEB-A45F-A1BC806FD972}" type="datetimeFigureOut">
              <a:rPr lang="fr-CH" smtClean="0"/>
              <a:t>13.08.2018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2B8A39-E9C0-4465-88D3-3EFB5E4511CD}" type="slidenum">
              <a:rPr lang="fr-CH" smtClean="0"/>
              <a:t>‹Nº›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89509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4457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104457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104457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104457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104457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1044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1044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1044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1044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10FE3342-B3BE-9F48-A2A7-1247A83DFF8C}" type="slidenum">
              <a:rPr lang="en-US" altLang="es-ES_tradnl" sz="1000">
                <a:latin typeface="Times New Roman" charset="0"/>
              </a:rPr>
              <a:pPr/>
              <a:t>8</a:t>
            </a:fld>
            <a:endParaRPr lang="en-US" altLang="es-ES_tradnl" sz="1000">
              <a:latin typeface="Times New Roman" charset="0"/>
            </a:endParaRPr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3973513" y="-1588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837" tIns="46420" rIns="92837" bIns="46420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s-ES" altLang="es-ES_tradnl" sz="1800"/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3973513" y="8831263"/>
            <a:ext cx="30384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197" tIns="0" rIns="18197" bIns="0" anchor="b"/>
          <a:lstStyle>
            <a:lvl1pPr defTabSz="90963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r>
              <a:rPr lang="en-US" altLang="es-ES_tradnl" sz="900" i="1">
                <a:latin typeface="Times New Roman" charset="0"/>
              </a:rPr>
              <a:t>8</a:t>
            </a: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-1588" y="8831263"/>
            <a:ext cx="3038476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837" tIns="46420" rIns="92837" bIns="46420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s-ES" altLang="es-ES_tradnl" sz="1800"/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-1588" y="-1588"/>
            <a:ext cx="3038476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837" tIns="46420" rIns="92837" bIns="46420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s-ES" altLang="es-ES_tradnl" sz="1800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s-ES" altLang="es-ES_tradnl">
              <a:ea typeface="ＭＳ Ｐゴシック" charset="-128"/>
            </a:endParaRPr>
          </a:p>
        </p:txBody>
      </p:sp>
      <p:sp>
        <p:nvSpPr>
          <p:cNvPr id="26631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2515774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4457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104457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104457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104457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104457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1044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1044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1044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1044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6FFBE0C-9AF0-E048-92D9-210AB88BE6A5}" type="slidenum">
              <a:rPr lang="en-US" altLang="es-ES_tradnl" sz="1000">
                <a:latin typeface="Times New Roman" charset="0"/>
              </a:rPr>
              <a:pPr/>
              <a:t>34</a:t>
            </a:fld>
            <a:endParaRPr lang="en-US" altLang="es-ES_tradnl" sz="1000">
              <a:latin typeface="Times New Roman" charset="0"/>
            </a:endParaRPr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s-ES" altLang="es-ES_tradnl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2017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s-ES_tradnl">
                <a:ea typeface="ＭＳ Ｐゴシック" charset="-128"/>
              </a:rPr>
              <a:t>The capacity that a battery will deliver is inversely proportional to the discharge current. </a:t>
            </a:r>
          </a:p>
          <a:p>
            <a:r>
              <a:rPr lang="en-US" altLang="es-ES_tradnl">
                <a:ea typeface="ＭＳ Ｐゴシック" charset="-128"/>
              </a:rPr>
              <a:t>The higher the discharge current, the lower the capacity </a:t>
            </a:r>
          </a:p>
          <a:p>
            <a:r>
              <a:rPr lang="en-US" altLang="es-ES_tradnl">
                <a:ea typeface="ＭＳ Ｐゴシック" charset="-128"/>
              </a:rPr>
              <a:t>The lower the current the higher the capacity. </a:t>
            </a:r>
          </a:p>
        </p:txBody>
      </p:sp>
      <p:sp>
        <p:nvSpPr>
          <p:cNvPr id="931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B8ED10D8-BF17-1A43-9464-C19A6F69474D}" type="slidenum">
              <a:rPr lang="en-US" altLang="es-ES_tradnl" sz="1000">
                <a:solidFill>
                  <a:srgbClr val="000000"/>
                </a:solidFill>
                <a:latin typeface="Times New Roman" charset="0"/>
              </a:rPr>
              <a:pPr/>
              <a:t>37</a:t>
            </a:fld>
            <a:endParaRPr lang="en-US" altLang="es-ES_tradnl" sz="10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888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4616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104616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104616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104616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104616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1046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1046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1046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1046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E9162B94-57FB-474E-91C8-C103D8D2C705}" type="slidenum">
              <a:rPr lang="en-US" altLang="es-ES_tradnl" sz="1000">
                <a:solidFill>
                  <a:srgbClr val="000000"/>
                </a:solidFill>
                <a:latin typeface="Times New Roman" charset="0"/>
                <a:ea typeface="MS PGothic" charset="-128"/>
                <a:cs typeface="Geneva" charset="0"/>
              </a:rPr>
              <a:pPr/>
              <a:t>39</a:t>
            </a:fld>
            <a:endParaRPr lang="en-US" altLang="es-ES_tradnl" sz="1000">
              <a:solidFill>
                <a:srgbClr val="000000"/>
              </a:solidFill>
              <a:latin typeface="Times New Roman" charset="0"/>
              <a:ea typeface="MS PGothic" charset="-128"/>
              <a:cs typeface="Geneva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s-ES_tradnl">
                <a:ea typeface="ＭＳ Ｐゴシック" charset="-128"/>
              </a:rPr>
              <a:t>Bottom Line: Excessive overcharging (beyond what is need to mix the electrolyte) will yield slightly higher capacity but premature end of life.  Undercharging will cause dramatic premature end of life.</a:t>
            </a:r>
          </a:p>
        </p:txBody>
      </p:sp>
    </p:spTree>
    <p:extLst>
      <p:ext uri="{BB962C8B-B14F-4D97-AF65-F5344CB8AC3E}">
        <p14:creationId xmlns:p14="http://schemas.microsoft.com/office/powerpoint/2010/main" val="5949646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24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s-ES" altLang="es-ES_tradnl">
              <a:ea typeface="ＭＳ Ｐゴシック" charset="-128"/>
            </a:endParaRPr>
          </a:p>
        </p:txBody>
      </p:sp>
      <p:sp>
        <p:nvSpPr>
          <p:cNvPr id="1024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47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1047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1047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1047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1047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1047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1047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1047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1047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BD516EA8-4BCF-A84C-93EF-F917ADF85791}" type="slidenum">
              <a:rPr lang="en-US" altLang="es-ES_tradnl" sz="1100">
                <a:latin typeface="Times New Roman" charset="0"/>
              </a:rPr>
              <a:pPr/>
              <a:t>40</a:t>
            </a:fld>
            <a:endParaRPr lang="en-US" altLang="es-ES_tradnl" sz="11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2294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s-ES" altLang="es-ES_tradnl">
              <a:ea typeface="ＭＳ Ｐゴシック" charset="-128"/>
            </a:endParaRPr>
          </a:p>
        </p:txBody>
      </p:sp>
      <p:sp>
        <p:nvSpPr>
          <p:cNvPr id="1054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4616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104616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104616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104616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104616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1046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1046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1046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1046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332CBC7-D481-7646-A619-24217CD252F2}" type="slidenum">
              <a:rPr lang="en-US" altLang="es-ES_tradnl" sz="1000">
                <a:latin typeface="Times New Roman" charset="0"/>
              </a:rPr>
              <a:pPr/>
              <a:t>42</a:t>
            </a:fld>
            <a:endParaRPr lang="en-US" altLang="es-ES_tradnl" sz="10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7974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s-ES" altLang="es-ES_tradnl">
              <a:ea typeface="ＭＳ Ｐゴシック" charset="-128"/>
            </a:endParaRPr>
          </a:p>
        </p:txBody>
      </p:sp>
      <p:sp>
        <p:nvSpPr>
          <p:cNvPr id="1075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4616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104616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104616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104616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104616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1046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1046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1046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1046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50541439-CDEF-A448-B930-201610117FBB}" type="slidenum">
              <a:rPr lang="en-US" altLang="es-ES_tradnl" sz="1000">
                <a:latin typeface="Times New Roman" charset="0"/>
              </a:rPr>
              <a:pPr/>
              <a:t>43</a:t>
            </a:fld>
            <a:endParaRPr lang="en-US" altLang="es-ES_tradnl" sz="10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7380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s-ES" altLang="es-ES_tradnl">
              <a:ea typeface="ＭＳ Ｐゴシック" charset="-128"/>
            </a:endParaRPr>
          </a:p>
        </p:txBody>
      </p:sp>
      <p:sp>
        <p:nvSpPr>
          <p:cNvPr id="1116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4616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104616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104616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104616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104616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1046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1046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1046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1046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24AA073-7D9E-7D44-9FDA-317BA328B922}" type="slidenum">
              <a:rPr lang="en-US" altLang="es-ES_tradnl" sz="1000">
                <a:latin typeface="Times New Roman" charset="0"/>
              </a:rPr>
              <a:pPr/>
              <a:t>46</a:t>
            </a:fld>
            <a:endParaRPr lang="en-US" altLang="es-ES_tradnl" sz="10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427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s-ES" altLang="es-ES_tradnl">
              <a:ea typeface="ＭＳ Ｐゴシック" charset="-128"/>
            </a:endParaRPr>
          </a:p>
        </p:txBody>
      </p:sp>
      <p:sp>
        <p:nvSpPr>
          <p:cNvPr id="1136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4616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104616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104616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104616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104616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1046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1046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1046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1046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E9EC04CD-9A1A-CC46-92EA-ADBA6CFF7FF5}" type="slidenum">
              <a:rPr lang="en-US" altLang="es-ES_tradnl" sz="1000">
                <a:latin typeface="Times New Roman" charset="0"/>
              </a:rPr>
              <a:pPr/>
              <a:t>47</a:t>
            </a:fld>
            <a:endParaRPr lang="en-US" altLang="es-ES_tradnl" sz="10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8933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s-ES" altLang="es-ES_tradnl" dirty="0">
              <a:ea typeface="ＭＳ Ｐゴシック" charset="-128"/>
            </a:endParaRPr>
          </a:p>
        </p:txBody>
      </p:sp>
      <p:sp>
        <p:nvSpPr>
          <p:cNvPr id="1157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4616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104616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104616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104616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104616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1046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1046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1046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1046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EBF46B21-CC5D-8A46-B38B-736D15076FB7}" type="slidenum">
              <a:rPr lang="en-US" altLang="es-ES_tradnl" sz="1000">
                <a:latin typeface="Times New Roman" charset="0"/>
              </a:rPr>
              <a:pPr/>
              <a:t>48</a:t>
            </a:fld>
            <a:endParaRPr lang="en-US" altLang="es-ES_tradnl" sz="10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0656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s-ES" altLang="es-ES_tradnl">
              <a:ea typeface="ＭＳ Ｐゴシック" charset="-128"/>
            </a:endParaRPr>
          </a:p>
        </p:txBody>
      </p:sp>
      <p:sp>
        <p:nvSpPr>
          <p:cNvPr id="1177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4616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104616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104616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104616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104616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1046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1046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1046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1046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A8876D5B-4A8F-E846-BEAC-DB42ACD84081}" type="slidenum">
              <a:rPr lang="en-US" altLang="es-ES_tradnl" sz="1000">
                <a:latin typeface="Times New Roman" charset="0"/>
              </a:rPr>
              <a:pPr/>
              <a:t>49</a:t>
            </a:fld>
            <a:endParaRPr lang="en-US" altLang="es-ES_tradnl" sz="10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896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6CFDD780-EE4F-9340-AC0B-74B6A78FE31D}" type="slidenum">
              <a:rPr lang="en-US" altLang="es-ES_tradnl" sz="1000"/>
              <a:pPr eaLnBrk="1" hangingPunct="1"/>
              <a:t>10</a:t>
            </a:fld>
            <a:endParaRPr lang="en-US" altLang="es-ES_tradnl" sz="10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ES" altLang="es-ES_tradnl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15505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70E0B2-257B-44A0-B84C-CA326D8D6A20}" type="slidenum">
              <a:rPr lang="fr-CH" smtClean="0"/>
              <a:pPr/>
              <a:t>78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747964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70E0B2-257B-44A0-B84C-CA326D8D6A20}" type="slidenum">
              <a:rPr lang="fr-CH" smtClean="0"/>
              <a:pPr/>
              <a:t>79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56064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s-ES" altLang="es-ES_tradnl">
              <a:ea typeface="ＭＳ Ｐゴシック" charset="-128"/>
            </a:endParaRP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47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1047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1047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1047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1047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1047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1047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1047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1047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A22FAC5-E7DB-A745-A5E7-11303362FB0F}" type="slidenum">
              <a:rPr lang="en-US" altLang="es-ES_tradnl" sz="1100">
                <a:latin typeface="Times New Roman" charset="0"/>
              </a:rPr>
              <a:pPr/>
              <a:t>11</a:t>
            </a:fld>
            <a:endParaRPr lang="en-US" altLang="es-ES_tradnl" sz="11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917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4616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104616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104616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104616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104616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1046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1046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1046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10461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392C144-D6E8-3B40-935E-73BA90AA2955}" type="slidenum">
              <a:rPr lang="en-US" altLang="es-ES_tradnl" sz="1000">
                <a:latin typeface="Times New Roman" charset="0"/>
              </a:rPr>
              <a:pPr/>
              <a:t>22</a:t>
            </a:fld>
            <a:endParaRPr lang="en-US" altLang="es-ES_tradnl" sz="1000">
              <a:latin typeface="Times New Roman" charset="0"/>
            </a:endParaRPr>
          </a:p>
        </p:txBody>
      </p:sp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3971925" y="-1588"/>
            <a:ext cx="3040063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841" tIns="46421" rIns="92841" bIns="46421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s-ES" altLang="es-ES_tradnl" sz="1800"/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3971925" y="8831263"/>
            <a:ext cx="304006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198" tIns="0" rIns="18198" bIns="0" anchor="b"/>
          <a:lstStyle>
            <a:lvl1pPr defTabSz="90963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r>
              <a:rPr lang="en-US" altLang="es-ES_tradnl" sz="900" i="1">
                <a:latin typeface="Times New Roman" charset="0"/>
              </a:rPr>
              <a:t>12</a:t>
            </a: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-1588" y="8831263"/>
            <a:ext cx="304006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841" tIns="46421" rIns="92841" bIns="46421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s-ES" altLang="es-ES_tradnl" sz="1800"/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-1588" y="-1588"/>
            <a:ext cx="3040063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841" tIns="46421" rIns="92841" bIns="46421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s-ES" altLang="es-ES_tradnl" sz="1800"/>
          </a:p>
        </p:txBody>
      </p:sp>
      <p:sp>
        <p:nvSpPr>
          <p:cNvPr id="62470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62471" name="Rectangle 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s-ES" altLang="es-ES_tradnl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6952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47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1047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1047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1047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1047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1047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1047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1047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1047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1FF542F-7919-BC40-AF37-D3E7F566D2B3}" type="slidenum">
              <a:rPr lang="en-US" altLang="es-ES_tradnl" sz="1100">
                <a:latin typeface="Times New Roman" charset="0"/>
              </a:rPr>
              <a:pPr/>
              <a:t>23</a:t>
            </a:fld>
            <a:endParaRPr lang="en-US" altLang="es-ES_tradnl" sz="1100">
              <a:latin typeface="Times New Roman" charset="0"/>
            </a:endParaRPr>
          </a:p>
        </p:txBody>
      </p:sp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3971925" y="-1588"/>
            <a:ext cx="3040063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857" tIns="46429" rIns="92857" bIns="46429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s-ES" altLang="es-ES_tradnl" sz="1800"/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3971925" y="8831263"/>
            <a:ext cx="304006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01" tIns="0" rIns="18201" bIns="0" anchor="b"/>
          <a:lstStyle>
            <a:lvl1pPr defTabSz="9112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12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12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12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12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r>
              <a:rPr lang="en-US" altLang="es-ES_tradnl" sz="1000" i="1">
                <a:latin typeface="Times New Roman" charset="0"/>
              </a:rPr>
              <a:t>9</a:t>
            </a: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-1588" y="8831263"/>
            <a:ext cx="304006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857" tIns="46429" rIns="92857" bIns="46429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s-ES" altLang="es-ES_tradnl" sz="1800"/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-1588" y="-1588"/>
            <a:ext cx="3040063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857" tIns="46429" rIns="92857" bIns="46429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s-ES" altLang="es-ES_tradnl" sz="1800"/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s-ES" altLang="es-ES_tradnl">
              <a:ea typeface="ＭＳ Ｐゴシック" charset="-128"/>
            </a:endParaRPr>
          </a:p>
        </p:txBody>
      </p:sp>
      <p:sp>
        <p:nvSpPr>
          <p:cNvPr id="66567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666949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47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1047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1047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1047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1047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1047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1047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1047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1047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2940F5B-BB1B-F14D-9C96-01E7C9F00525}" type="slidenum">
              <a:rPr lang="en-US" altLang="es-ES_tradnl" sz="1100">
                <a:latin typeface="Times New Roman" charset="0"/>
              </a:rPr>
              <a:pPr/>
              <a:t>24</a:t>
            </a:fld>
            <a:endParaRPr lang="en-US" altLang="es-ES_tradnl" sz="1100">
              <a:latin typeface="Times New Roman" charset="0"/>
            </a:endParaRPr>
          </a:p>
        </p:txBody>
      </p:sp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3971925" y="-1588"/>
            <a:ext cx="3040063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857" tIns="46429" rIns="92857" bIns="46429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s-ES" altLang="es-ES_tradnl" sz="1800"/>
          </a:p>
        </p:txBody>
      </p: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3971925" y="8831263"/>
            <a:ext cx="304006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01" tIns="0" rIns="18201" bIns="0" anchor="b"/>
          <a:lstStyle>
            <a:lvl1pPr defTabSz="9112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12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12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12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12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r>
              <a:rPr lang="en-US" altLang="es-ES_tradnl" sz="1000" i="1">
                <a:latin typeface="Times New Roman" charset="0"/>
              </a:rPr>
              <a:t>13</a:t>
            </a:r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-1588" y="8831263"/>
            <a:ext cx="304006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857" tIns="46429" rIns="92857" bIns="46429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s-ES" altLang="es-ES_tradnl" sz="1800"/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-1588" y="-1588"/>
            <a:ext cx="3040063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857" tIns="46429" rIns="92857" bIns="46429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s-ES" altLang="es-ES_tradnl" sz="1800"/>
          </a:p>
        </p:txBody>
      </p:sp>
      <p:sp>
        <p:nvSpPr>
          <p:cNvPr id="68614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68615" name="Rectangle 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s-ES" altLang="es-ES_tradnl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307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47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1047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1047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1047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1047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1047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1047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1047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1047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737227D-9794-3248-8673-D244B81598E4}" type="slidenum">
              <a:rPr lang="en-US" altLang="es-ES_tradnl" sz="1100">
                <a:latin typeface="Times New Roman" charset="0"/>
              </a:rPr>
              <a:pPr/>
              <a:t>25</a:t>
            </a:fld>
            <a:endParaRPr lang="en-US" altLang="es-ES_tradnl" sz="1100">
              <a:latin typeface="Times New Roman" charset="0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s-ES" altLang="es-ES_tradnl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86543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47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1047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1047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1047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1047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1047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1047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1047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1047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1879627-E432-134B-8990-C2558ACBDAE3}" type="slidenum">
              <a:rPr lang="en-US" altLang="es-ES_tradnl" sz="1100">
                <a:latin typeface="Times New Roman" charset="0"/>
              </a:rPr>
              <a:pPr/>
              <a:t>27</a:t>
            </a:fld>
            <a:endParaRPr lang="en-US" altLang="es-ES_tradnl" sz="1100">
              <a:latin typeface="Times New Roman" charset="0"/>
            </a:endParaRPr>
          </a:p>
        </p:txBody>
      </p:sp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3971925" y="-1588"/>
            <a:ext cx="3040063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857" tIns="46429" rIns="92857" bIns="46429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s-ES" altLang="es-ES_tradnl" sz="1800"/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3971925" y="8831263"/>
            <a:ext cx="304006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01" tIns="0" rIns="18201" bIns="0" anchor="b"/>
          <a:lstStyle>
            <a:lvl1pPr defTabSz="9112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12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12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12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12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r>
              <a:rPr lang="en-US" altLang="es-ES_tradnl" sz="1000" i="1">
                <a:latin typeface="Times New Roman" charset="0"/>
              </a:rPr>
              <a:t>12</a:t>
            </a:r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-1588" y="8831263"/>
            <a:ext cx="304006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857" tIns="46429" rIns="92857" bIns="46429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s-ES" altLang="es-ES_tradnl" sz="1800"/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-1588" y="-1588"/>
            <a:ext cx="3040063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857" tIns="46429" rIns="92857" bIns="46429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s-ES" altLang="es-ES_tradnl" sz="1800"/>
          </a:p>
        </p:txBody>
      </p:sp>
      <p:sp>
        <p:nvSpPr>
          <p:cNvPr id="60422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60423" name="Rectangle 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s-ES" altLang="es-ES_tradnl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3186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47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1047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1047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1047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1047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1047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1047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1047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1047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1879627-E432-134B-8990-C2558ACBDAE3}" type="slidenum">
              <a:rPr lang="en-US" altLang="es-ES_tradnl" sz="1100">
                <a:latin typeface="Times New Roman" charset="0"/>
              </a:rPr>
              <a:pPr/>
              <a:t>28</a:t>
            </a:fld>
            <a:endParaRPr lang="en-US" altLang="es-ES_tradnl" sz="1100">
              <a:latin typeface="Times New Roman" charset="0"/>
            </a:endParaRPr>
          </a:p>
        </p:txBody>
      </p:sp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3971925" y="-1588"/>
            <a:ext cx="3040063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857" tIns="46429" rIns="92857" bIns="46429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s-ES" altLang="es-ES_tradnl" sz="1800"/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3971925" y="8831263"/>
            <a:ext cx="304006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201" tIns="0" rIns="18201" bIns="0" anchor="b"/>
          <a:lstStyle>
            <a:lvl1pPr defTabSz="9112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112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112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112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112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r>
              <a:rPr lang="en-US" altLang="es-ES_tradnl" sz="1000" i="1">
                <a:latin typeface="Times New Roman" charset="0"/>
              </a:rPr>
              <a:t>12</a:t>
            </a:r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-1588" y="8831263"/>
            <a:ext cx="304006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857" tIns="46429" rIns="92857" bIns="46429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s-ES" altLang="es-ES_tradnl" sz="1800"/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-1588" y="-1588"/>
            <a:ext cx="3040063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857" tIns="46429" rIns="92857" bIns="46429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s-ES" altLang="es-ES_tradnl" sz="1800"/>
          </a:p>
        </p:txBody>
      </p:sp>
      <p:sp>
        <p:nvSpPr>
          <p:cNvPr id="60422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60423" name="Rectangle 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s-ES" altLang="es-ES_tradnl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0994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51B47-7D0F-427A-87F0-52E7CD668776}" type="datetimeFigureOut">
              <a:rPr lang="fr-FR" smtClean="0"/>
              <a:pPr/>
              <a:t>13/08/2018</a:t>
            </a:fld>
            <a:endParaRPr lang="fr-CH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1E86B-2F28-4A77-BA25-A69CC7C6FFB6}" type="slidenum">
              <a:rPr lang="fr-CH" smtClean="0"/>
              <a:pPr/>
              <a:t>‹Nº›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40122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51B47-7D0F-427A-87F0-52E7CD668776}" type="datetimeFigureOut">
              <a:rPr lang="fr-FR" smtClean="0"/>
              <a:pPr/>
              <a:t>13/08/2018</a:t>
            </a:fld>
            <a:endParaRPr lang="fr-CH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1E86B-2F28-4A77-BA25-A69CC7C6FFB6}" type="slidenum">
              <a:rPr lang="fr-CH" smtClean="0"/>
              <a:pPr/>
              <a:t>‹Nº›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39535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51B47-7D0F-427A-87F0-52E7CD668776}" type="datetimeFigureOut">
              <a:rPr lang="fr-FR" smtClean="0"/>
              <a:pPr/>
              <a:t>13/08/2018</a:t>
            </a:fld>
            <a:endParaRPr lang="fr-CH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1E86B-2F28-4A77-BA25-A69CC7C6FFB6}" type="slidenum">
              <a:rPr lang="fr-CH" smtClean="0"/>
              <a:pPr/>
              <a:t>‹Nº›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44908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Stu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 userDrawn="1"/>
        </p:nvSpPr>
        <p:spPr>
          <a:xfrm>
            <a:off x="1616529" y="27921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/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31843" cy="1173691"/>
          </a:xfrm>
          <a:prstGeom prst="rect">
            <a:avLst/>
          </a:prstGeom>
        </p:spPr>
      </p:pic>
      <p:sp>
        <p:nvSpPr>
          <p:cNvPr id="12" name="CuadroTexto 11"/>
          <p:cNvSpPr txBox="1"/>
          <p:nvPr userDrawn="1"/>
        </p:nvSpPr>
        <p:spPr>
          <a:xfrm>
            <a:off x="1331843" y="0"/>
            <a:ext cx="7812157" cy="117369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ES_tradnl"/>
          </a:p>
        </p:txBody>
      </p:sp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522" y="5938630"/>
            <a:ext cx="3677478" cy="919370"/>
          </a:xfrm>
          <a:prstGeom prst="rect">
            <a:avLst/>
          </a:prstGeom>
        </p:spPr>
      </p:pic>
      <p:sp>
        <p:nvSpPr>
          <p:cNvPr id="14" name="CuadroTexto 13"/>
          <p:cNvSpPr txBox="1"/>
          <p:nvPr userDrawn="1"/>
        </p:nvSpPr>
        <p:spPr>
          <a:xfrm>
            <a:off x="0" y="5938630"/>
            <a:ext cx="5466522" cy="919370"/>
          </a:xfrm>
          <a:prstGeom prst="rect">
            <a:avLst/>
          </a:prstGeom>
          <a:solidFill>
            <a:srgbClr val="FFDC35"/>
          </a:solidFill>
        </p:spPr>
        <p:txBody>
          <a:bodyPr wrap="square" rtlCol="0">
            <a:spAutoFit/>
          </a:bodyPr>
          <a:lstStyle/>
          <a:p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26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77788" y="6357938"/>
            <a:ext cx="4572000" cy="476250"/>
          </a:xfrm>
        </p:spPr>
        <p:txBody>
          <a:bodyPr rtlCol="0"/>
          <a:lstStyle>
            <a:lvl1pPr>
              <a:defRPr>
                <a:latin typeface="+mn-lt"/>
                <a:ea typeface="Geneva" charset="0"/>
                <a:cs typeface="Myriad Pr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4876800" y="6357938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4AA1731-9E52-9842-B0EF-519FC020CE5F}" type="slidenum">
              <a:rPr lang="en-US" altLang="es-ES_tradnl"/>
              <a:pPr/>
              <a:t>‹Nº›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870611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18"/>
            <a:ext cx="9144000" cy="85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73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51B47-7D0F-427A-87F0-52E7CD668776}" type="datetimeFigureOut">
              <a:rPr lang="fr-FR" smtClean="0"/>
              <a:pPr/>
              <a:t>13/08/2018</a:t>
            </a:fld>
            <a:endParaRPr lang="fr-CH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1E86B-2F28-4A77-BA25-A69CC7C6FFB6}" type="slidenum">
              <a:rPr lang="fr-CH" smtClean="0"/>
              <a:pPr/>
              <a:t>‹Nº›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9211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51B47-7D0F-427A-87F0-52E7CD668776}" type="datetimeFigureOut">
              <a:rPr lang="fr-FR" smtClean="0"/>
              <a:pPr/>
              <a:t>13/08/2018</a:t>
            </a:fld>
            <a:endParaRPr lang="fr-CH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1E86B-2F28-4A77-BA25-A69CC7C6FFB6}" type="slidenum">
              <a:rPr lang="fr-CH" smtClean="0"/>
              <a:pPr/>
              <a:t>‹Nº›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91829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51B47-7D0F-427A-87F0-52E7CD668776}" type="datetimeFigureOut">
              <a:rPr lang="fr-FR" smtClean="0"/>
              <a:pPr/>
              <a:t>13/08/2018</a:t>
            </a:fld>
            <a:endParaRPr lang="fr-CH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1E86B-2F28-4A77-BA25-A69CC7C6FFB6}" type="slidenum">
              <a:rPr lang="fr-CH" smtClean="0"/>
              <a:pPr/>
              <a:t>‹Nº›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16551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51B47-7D0F-427A-87F0-52E7CD668776}" type="datetimeFigureOut">
              <a:rPr lang="fr-FR" smtClean="0"/>
              <a:pPr/>
              <a:t>13/08/2018</a:t>
            </a:fld>
            <a:endParaRPr lang="fr-CH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1E86B-2F28-4A77-BA25-A69CC7C6FFB6}" type="slidenum">
              <a:rPr lang="fr-CH" smtClean="0"/>
              <a:pPr/>
              <a:t>‹Nº›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40358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51B47-7D0F-427A-87F0-52E7CD668776}" type="datetimeFigureOut">
              <a:rPr lang="fr-FR" smtClean="0"/>
              <a:pPr/>
              <a:t>13/08/2018</a:t>
            </a:fld>
            <a:endParaRPr lang="fr-CH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1E86B-2F28-4A77-BA25-A69CC7C6FFB6}" type="slidenum">
              <a:rPr lang="fr-CH" smtClean="0"/>
              <a:pPr/>
              <a:t>‹Nº›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93361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51B47-7D0F-427A-87F0-52E7CD668776}" type="datetimeFigureOut">
              <a:rPr lang="fr-FR" smtClean="0"/>
              <a:pPr/>
              <a:t>13/08/2018</a:t>
            </a:fld>
            <a:endParaRPr lang="fr-CH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1E86B-2F28-4A77-BA25-A69CC7C6FFB6}" type="slidenum">
              <a:rPr lang="fr-CH" smtClean="0"/>
              <a:pPr/>
              <a:t>‹Nº›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2328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51B47-7D0F-427A-87F0-52E7CD668776}" type="datetimeFigureOut">
              <a:rPr lang="fr-FR" smtClean="0"/>
              <a:pPr/>
              <a:t>13/08/2018</a:t>
            </a:fld>
            <a:endParaRPr lang="fr-CH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1E86B-2F28-4A77-BA25-A69CC7C6FFB6}" type="slidenum">
              <a:rPr lang="fr-CH" smtClean="0"/>
              <a:pPr/>
              <a:t>‹Nº›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03256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51B47-7D0F-427A-87F0-52E7CD668776}" type="datetimeFigureOut">
              <a:rPr lang="fr-FR" smtClean="0"/>
              <a:pPr/>
              <a:t>13/08/2018</a:t>
            </a:fld>
            <a:endParaRPr lang="fr-CH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1E86B-2F28-4A77-BA25-A69CC7C6FFB6}" type="slidenum">
              <a:rPr lang="fr-CH" smtClean="0"/>
              <a:pPr/>
              <a:t>‹Nº›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3328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51B47-7D0F-427A-87F0-52E7CD668776}" type="datetimeFigureOut">
              <a:rPr lang="fr-FR" smtClean="0"/>
              <a:pPr/>
              <a:t>13/08/2018</a:t>
            </a:fld>
            <a:endParaRPr lang="fr-CH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1E86B-2F28-4A77-BA25-A69CC7C6FFB6}" type="slidenum">
              <a:rPr lang="fr-CH" smtClean="0"/>
              <a:pPr/>
              <a:t>‹Nº›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33139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655" r:id="rId13"/>
    <p:sldLayoutId id="2147483657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146.png"/><Relationship Id="rId4" Type="http://schemas.openxmlformats.org/officeDocument/2006/relationships/image" Target="../media/image37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hyperlink" Target="https://www.youtube.com/watch?v=ZkMk8djVUQk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vzh.com.ar" TargetMode="External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w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G"/><Relationship Id="rId4" Type="http://schemas.openxmlformats.org/officeDocument/2006/relationships/image" Target="../media/image95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png"/><Relationship Id="rId4" Type="http://schemas.openxmlformats.org/officeDocument/2006/relationships/image" Target="../media/image101.JP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7.jpeg"/><Relationship Id="rId4" Type="http://schemas.openxmlformats.org/officeDocument/2006/relationships/image" Target="../media/image136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2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uadroTexto 6"/>
          <p:cNvSpPr txBox="1">
            <a:spLocks noChangeArrowheads="1"/>
          </p:cNvSpPr>
          <p:nvPr/>
        </p:nvSpPr>
        <p:spPr bwMode="auto">
          <a:xfrm>
            <a:off x="0" y="81321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s-ES_tradnl" sz="3200" b="1" dirty="0" err="1" smtClean="0">
                <a:solidFill>
                  <a:schemeClr val="bg1"/>
                </a:solidFill>
                <a:latin typeface="Calibri" charset="0"/>
              </a:rPr>
              <a:t>Temario</a:t>
            </a:r>
            <a:endParaRPr lang="es-ES" altLang="es-ES_tradnl" sz="3200" dirty="0">
              <a:solidFill>
                <a:schemeClr val="bg1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77789" y="1031371"/>
            <a:ext cx="8785185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sz="2000" b="1" dirty="0" smtClean="0"/>
              <a:t>Introducción</a:t>
            </a:r>
          </a:p>
          <a:p>
            <a:pPr marL="285750" indent="-285750">
              <a:buFont typeface="Arial"/>
              <a:buChar char="•"/>
            </a:pPr>
            <a:r>
              <a:rPr lang="es-ES" sz="2000" b="1" dirty="0"/>
              <a:t>Que es una batería y como trabaja</a:t>
            </a:r>
            <a:r>
              <a:rPr lang="es-ES" sz="2000" b="1" dirty="0" smtClean="0"/>
              <a:t>.</a:t>
            </a:r>
            <a:endParaRPr lang="es-ES" sz="2000" b="1" dirty="0"/>
          </a:p>
          <a:p>
            <a:pPr marL="285750" indent="-285750">
              <a:buFont typeface="Arial"/>
              <a:buChar char="•"/>
            </a:pPr>
            <a:r>
              <a:rPr lang="es-ES" sz="2000" b="1" dirty="0" smtClean="0"/>
              <a:t>Diferentes tecnologías Plomo Abierto, Gel y AGM. Ventajas y desventajas.</a:t>
            </a:r>
          </a:p>
          <a:p>
            <a:pPr marL="285750" indent="-285750">
              <a:buFont typeface="Arial"/>
              <a:buChar char="•"/>
            </a:pPr>
            <a:r>
              <a:rPr lang="es-ES" sz="2000" b="1" dirty="0" smtClean="0"/>
              <a:t>Aplicaciones de las baterías de Plomo.</a:t>
            </a:r>
          </a:p>
          <a:p>
            <a:pPr marL="285750" indent="-285750">
              <a:buFont typeface="Arial"/>
              <a:buChar char="•"/>
            </a:pPr>
            <a:r>
              <a:rPr lang="es-ES" sz="2000" b="1" dirty="0" smtClean="0"/>
              <a:t>Diferentes tecnologías de rejilla. Placa Plana y Placa Tubular.</a:t>
            </a:r>
          </a:p>
          <a:p>
            <a:pPr marL="285750" indent="-285750">
              <a:buFont typeface="Arial"/>
              <a:buChar char="•"/>
            </a:pPr>
            <a:r>
              <a:rPr lang="es-ES" sz="2000" b="1" dirty="0" smtClean="0"/>
              <a:t>Numero de ciclos de las baterías dependiendo la profundidad de descarga.</a:t>
            </a:r>
          </a:p>
          <a:p>
            <a:pPr marL="285750" indent="-285750">
              <a:buFont typeface="Arial"/>
              <a:buChar char="•"/>
            </a:pPr>
            <a:r>
              <a:rPr lang="es-ES" sz="2000" b="1" dirty="0" smtClean="0"/>
              <a:t>Factores que reducen la vida de las baterías. Impacto de la temperatura.</a:t>
            </a:r>
          </a:p>
          <a:p>
            <a:pPr marL="285750" indent="-285750">
              <a:buFont typeface="Arial"/>
              <a:buChar char="•"/>
            </a:pPr>
            <a:r>
              <a:rPr lang="es-ES" sz="2000" b="1" dirty="0" smtClean="0"/>
              <a:t>IEC y BCI Standard.</a:t>
            </a:r>
          </a:p>
          <a:p>
            <a:pPr marL="285750" indent="-285750">
              <a:buFont typeface="Arial"/>
              <a:buChar char="•"/>
            </a:pPr>
            <a:r>
              <a:rPr lang="es-ES" sz="2000" b="1" dirty="0" smtClean="0"/>
              <a:t>Perfiles de </a:t>
            </a:r>
            <a:r>
              <a:rPr lang="es-ES" sz="2000" b="1" dirty="0"/>
              <a:t>c</a:t>
            </a:r>
            <a:r>
              <a:rPr lang="es-ES" sz="2000" b="1" dirty="0" smtClean="0"/>
              <a:t>arga de las baterías.</a:t>
            </a:r>
          </a:p>
          <a:p>
            <a:pPr marL="285750" indent="-285750">
              <a:buFont typeface="Arial"/>
              <a:buChar char="•"/>
            </a:pPr>
            <a:r>
              <a:rPr lang="es-ES" sz="2000" b="1" dirty="0" smtClean="0"/>
              <a:t>Capacidad de las baterías en 5h, 20h y 100h. </a:t>
            </a:r>
          </a:p>
          <a:p>
            <a:pPr marL="285750" indent="-285750">
              <a:buFont typeface="Arial"/>
              <a:buChar char="•"/>
            </a:pPr>
            <a:r>
              <a:rPr lang="es-ES" sz="2000" b="1" dirty="0" smtClean="0"/>
              <a:t>Conexionado: serie, paralelo, serie-paralelos.</a:t>
            </a:r>
          </a:p>
          <a:p>
            <a:pPr marL="285750" indent="-285750">
              <a:buFont typeface="Arial"/>
              <a:buChar char="•"/>
            </a:pPr>
            <a:r>
              <a:rPr lang="es-ES" sz="2000" b="1" dirty="0" smtClean="0"/>
              <a:t>Mantenimiento de las baterías.</a:t>
            </a:r>
          </a:p>
          <a:p>
            <a:pPr marL="285750" indent="-285750">
              <a:buFont typeface="Arial"/>
              <a:buChar char="•"/>
            </a:pPr>
            <a:r>
              <a:rPr lang="es-ES" sz="2000" b="1" dirty="0" smtClean="0"/>
              <a:t>Importancia de cómo realizar el stock de baterías.</a:t>
            </a:r>
          </a:p>
          <a:p>
            <a:pPr marL="285750" indent="-285750">
              <a:buFont typeface="Arial"/>
              <a:buChar char="•"/>
            </a:pPr>
            <a:r>
              <a:rPr lang="es-ES" sz="2000" b="1" dirty="0" smtClean="0"/>
              <a:t>Ejemplos de fallos de baterías.</a:t>
            </a:r>
          </a:p>
          <a:p>
            <a:pPr marL="285750" indent="-285750">
              <a:buFont typeface="Arial"/>
              <a:buChar char="•"/>
            </a:pPr>
            <a:r>
              <a:rPr lang="es-ES" sz="2000" b="1" dirty="0" smtClean="0"/>
              <a:t>Ejemplos de aplicaciones en campo de baterías.</a:t>
            </a:r>
          </a:p>
        </p:txBody>
      </p:sp>
    </p:spTree>
    <p:extLst>
      <p:ext uri="{BB962C8B-B14F-4D97-AF65-F5344CB8AC3E}">
        <p14:creationId xmlns:p14="http://schemas.microsoft.com/office/powerpoint/2010/main" val="149908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050"/>
            <a:ext cx="9144000" cy="69858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APLICACIONES GENERALES EN EL USO DE BATERIAS DE </a:t>
            </a:r>
            <a:r>
              <a:rPr lang="en-US" sz="2400" b="1" dirty="0" err="1" smtClean="0">
                <a:solidFill>
                  <a:schemeClr val="bg1"/>
                </a:solidFill>
              </a:rPr>
              <a:t>Pb</a:t>
            </a:r>
            <a:r>
              <a:rPr lang="en-US" sz="2400" b="1" dirty="0" smtClean="0">
                <a:solidFill>
                  <a:schemeClr val="bg1"/>
                </a:solidFill>
              </a:rPr>
              <a:t>/</a:t>
            </a:r>
            <a:r>
              <a:rPr lang="en-US" sz="2400" b="1" dirty="0" err="1" smtClean="0">
                <a:solidFill>
                  <a:schemeClr val="bg1"/>
                </a:solidFill>
              </a:rPr>
              <a:t>Acido</a:t>
            </a:r>
            <a:endParaRPr lang="en-US" altLang="es-ES_tradnl" sz="2400" b="1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31747" name="Picture 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855" y="900230"/>
            <a:ext cx="2821946" cy="147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_s1050"/>
          <p:cNvSpPr>
            <a:spLocks noChangeArrowheads="1"/>
          </p:cNvSpPr>
          <p:nvPr/>
        </p:nvSpPr>
        <p:spPr bwMode="auto">
          <a:xfrm>
            <a:off x="6744690" y="3613180"/>
            <a:ext cx="2098546" cy="416946"/>
          </a:xfrm>
          <a:prstGeom prst="roundRect">
            <a:avLst>
              <a:gd name="adj" fmla="val 16667"/>
            </a:avLst>
          </a:prstGeom>
          <a:solidFill>
            <a:srgbClr val="00007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s-ES_tradnl" sz="1600" b="1" dirty="0" err="1" smtClean="0">
                <a:solidFill>
                  <a:schemeClr val="bg1"/>
                </a:solidFill>
                <a:latin typeface="Arial "/>
              </a:rPr>
              <a:t>Ciclo</a:t>
            </a:r>
            <a:r>
              <a:rPr lang="en-US" altLang="es-ES_tradnl" sz="16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altLang="es-ES_tradnl" sz="1600" b="1" dirty="0" err="1" smtClean="0">
                <a:solidFill>
                  <a:schemeClr val="bg1"/>
                </a:solidFill>
                <a:latin typeface="Arial "/>
              </a:rPr>
              <a:t>Profundo</a:t>
            </a:r>
            <a:endParaRPr lang="en-US" altLang="es-ES_tradnl" sz="1600" b="1" dirty="0">
              <a:solidFill>
                <a:schemeClr val="bg1"/>
              </a:solidFill>
              <a:latin typeface="Arial "/>
            </a:endParaRPr>
          </a:p>
        </p:txBody>
      </p:sp>
      <p:sp>
        <p:nvSpPr>
          <p:cNvPr id="31750" name="AutoShape 30"/>
          <p:cNvSpPr>
            <a:spLocks noChangeArrowheads="1"/>
          </p:cNvSpPr>
          <p:nvPr/>
        </p:nvSpPr>
        <p:spPr bwMode="auto">
          <a:xfrm>
            <a:off x="6744690" y="5585796"/>
            <a:ext cx="2122279" cy="495157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s-ES_tradnl" sz="1600" dirty="0" err="1" smtClean="0">
                <a:latin typeface="Arial "/>
              </a:rPr>
              <a:t>Arranque</a:t>
            </a:r>
            <a:endParaRPr lang="en-US" altLang="es-ES_tradnl" sz="1600" dirty="0">
              <a:latin typeface="Arial "/>
            </a:endParaRPr>
          </a:p>
        </p:txBody>
      </p:sp>
      <p:sp>
        <p:nvSpPr>
          <p:cNvPr id="31751" name="_s1050"/>
          <p:cNvSpPr>
            <a:spLocks noChangeArrowheads="1"/>
          </p:cNvSpPr>
          <p:nvPr/>
        </p:nvSpPr>
        <p:spPr bwMode="auto">
          <a:xfrm>
            <a:off x="6744690" y="4821448"/>
            <a:ext cx="2122277" cy="567229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s-ES_tradnl" sz="1600" b="1" dirty="0">
                <a:solidFill>
                  <a:schemeClr val="bg1"/>
                </a:solidFill>
                <a:latin typeface="Arial "/>
              </a:rPr>
              <a:t>UPS Applications</a:t>
            </a:r>
          </a:p>
          <a:p>
            <a:pPr algn="ctr"/>
            <a:r>
              <a:rPr lang="en-US" altLang="es-ES_tradnl" sz="1600" b="1" dirty="0">
                <a:solidFill>
                  <a:schemeClr val="bg1"/>
                </a:solidFill>
                <a:latin typeface="Arial "/>
              </a:rPr>
              <a:t>Floating</a:t>
            </a:r>
          </a:p>
        </p:txBody>
      </p:sp>
      <p:cxnSp>
        <p:nvCxnSpPr>
          <p:cNvPr id="31752" name="_s1033"/>
          <p:cNvCxnSpPr>
            <a:cxnSpLocks noChangeShapeType="1"/>
            <a:stCxn id="79" idx="1"/>
            <a:endCxn id="111" idx="2"/>
          </p:cNvCxnSpPr>
          <p:nvPr/>
        </p:nvCxnSpPr>
        <p:spPr bwMode="auto">
          <a:xfrm rot="10800000">
            <a:off x="6464278" y="3442155"/>
            <a:ext cx="280412" cy="983632"/>
          </a:xfrm>
          <a:prstGeom prst="bentConnector2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3" name="_s1032"/>
          <p:cNvCxnSpPr>
            <a:cxnSpLocks noChangeShapeType="1"/>
            <a:stCxn id="31751" idx="1"/>
            <a:endCxn id="111" idx="2"/>
          </p:cNvCxnSpPr>
          <p:nvPr/>
        </p:nvCxnSpPr>
        <p:spPr bwMode="auto">
          <a:xfrm rot="10800000">
            <a:off x="6464278" y="3442155"/>
            <a:ext cx="280412" cy="1662908"/>
          </a:xfrm>
          <a:prstGeom prst="bentConnector2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4" name="_s1032"/>
          <p:cNvCxnSpPr>
            <a:cxnSpLocks noChangeShapeType="1"/>
            <a:stCxn id="31748" idx="1"/>
            <a:endCxn id="111" idx="2"/>
          </p:cNvCxnSpPr>
          <p:nvPr/>
        </p:nvCxnSpPr>
        <p:spPr bwMode="auto">
          <a:xfrm rot="10800000">
            <a:off x="6464278" y="3442155"/>
            <a:ext cx="280412" cy="379498"/>
          </a:xfrm>
          <a:prstGeom prst="bentConnector2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" name="_s1028"/>
          <p:cNvCxnSpPr>
            <a:cxnSpLocks noChangeShapeType="1"/>
          </p:cNvCxnSpPr>
          <p:nvPr/>
        </p:nvCxnSpPr>
        <p:spPr bwMode="auto">
          <a:xfrm rot="10800000">
            <a:off x="5687878" y="4187891"/>
            <a:ext cx="190404" cy="505395"/>
          </a:xfrm>
          <a:prstGeom prst="bentConnector2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cxnSp>
      <p:cxnSp>
        <p:nvCxnSpPr>
          <p:cNvPr id="45" name="_s1029"/>
          <p:cNvCxnSpPr>
            <a:cxnSpLocks noChangeShapeType="1"/>
          </p:cNvCxnSpPr>
          <p:nvPr/>
        </p:nvCxnSpPr>
        <p:spPr bwMode="auto">
          <a:xfrm rot="10800000">
            <a:off x="4916327" y="3430628"/>
            <a:ext cx="192060" cy="505395"/>
          </a:xfrm>
          <a:prstGeom prst="bentConnector2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cxnSp>
      <p:cxnSp>
        <p:nvCxnSpPr>
          <p:cNvPr id="46" name="_s1030"/>
          <p:cNvCxnSpPr>
            <a:cxnSpLocks noChangeShapeType="1"/>
            <a:stCxn id="73" idx="1"/>
            <a:endCxn id="110" idx="2"/>
          </p:cNvCxnSpPr>
          <p:nvPr/>
        </p:nvCxnSpPr>
        <p:spPr bwMode="auto">
          <a:xfrm rot="10800000" flipH="1">
            <a:off x="4252132" y="3442155"/>
            <a:ext cx="362350" cy="598106"/>
          </a:xfrm>
          <a:prstGeom prst="bentConnector4">
            <a:avLst>
              <a:gd name="adj1" fmla="val -63088"/>
              <a:gd name="adj2" fmla="val 68275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" name="_s1031"/>
          <p:cNvCxnSpPr>
            <a:cxnSpLocks noChangeShapeType="1"/>
            <a:stCxn id="42" idx="1"/>
            <a:endCxn id="59" idx="2"/>
          </p:cNvCxnSpPr>
          <p:nvPr/>
        </p:nvCxnSpPr>
        <p:spPr bwMode="auto">
          <a:xfrm rot="10800000" flipH="1">
            <a:off x="764212" y="3431995"/>
            <a:ext cx="307543" cy="2388342"/>
          </a:xfrm>
          <a:prstGeom prst="bentConnector4">
            <a:avLst>
              <a:gd name="adj1" fmla="val -74331"/>
              <a:gd name="adj2" fmla="val 91930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" name="_s1032"/>
          <p:cNvCxnSpPr>
            <a:cxnSpLocks noChangeShapeType="1"/>
            <a:stCxn id="78" idx="1"/>
            <a:endCxn id="59" idx="2"/>
          </p:cNvCxnSpPr>
          <p:nvPr/>
        </p:nvCxnSpPr>
        <p:spPr bwMode="auto">
          <a:xfrm rot="10800000" flipH="1">
            <a:off x="764212" y="3431995"/>
            <a:ext cx="307543" cy="1544222"/>
          </a:xfrm>
          <a:prstGeom prst="bentConnector4">
            <a:avLst>
              <a:gd name="adj1" fmla="val -74331"/>
              <a:gd name="adj2" fmla="val 87594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" name="_s1033"/>
          <p:cNvCxnSpPr>
            <a:cxnSpLocks noChangeShapeType="1"/>
            <a:stCxn id="77" idx="1"/>
            <a:endCxn id="59" idx="2"/>
          </p:cNvCxnSpPr>
          <p:nvPr/>
        </p:nvCxnSpPr>
        <p:spPr bwMode="auto">
          <a:xfrm rot="10800000" flipH="1">
            <a:off x="764212" y="3431995"/>
            <a:ext cx="307543" cy="603186"/>
          </a:xfrm>
          <a:prstGeom prst="bentConnector4">
            <a:avLst>
              <a:gd name="adj1" fmla="val -74331"/>
              <a:gd name="adj2" fmla="val 68121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" name="_s1034"/>
          <p:cNvCxnSpPr>
            <a:cxnSpLocks noChangeShapeType="1"/>
            <a:stCxn id="111" idx="0"/>
            <a:endCxn id="58" idx="2"/>
          </p:cNvCxnSpPr>
          <p:nvPr/>
        </p:nvCxnSpPr>
        <p:spPr bwMode="auto">
          <a:xfrm rot="16200000" flipV="1">
            <a:off x="5460165" y="1843210"/>
            <a:ext cx="510336" cy="1497891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" name="_s1035"/>
          <p:cNvCxnSpPr>
            <a:cxnSpLocks noChangeShapeType="1"/>
            <a:stCxn id="110" idx="0"/>
            <a:endCxn id="58" idx="2"/>
          </p:cNvCxnSpPr>
          <p:nvPr/>
        </p:nvCxnSpPr>
        <p:spPr bwMode="auto">
          <a:xfrm rot="5400000" flipH="1" flipV="1">
            <a:off x="4535266" y="2416204"/>
            <a:ext cx="510336" cy="351905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_s1036"/>
          <p:cNvCxnSpPr>
            <a:cxnSpLocks noChangeShapeType="1"/>
            <a:stCxn id="109" idx="0"/>
            <a:endCxn id="57" idx="2"/>
          </p:cNvCxnSpPr>
          <p:nvPr/>
        </p:nvCxnSpPr>
        <p:spPr bwMode="auto">
          <a:xfrm rot="16200000" flipV="1">
            <a:off x="1909204" y="1827108"/>
            <a:ext cx="511994" cy="1528438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" name="_s1037"/>
          <p:cNvCxnSpPr>
            <a:cxnSpLocks noChangeShapeType="1"/>
            <a:stCxn id="59" idx="0"/>
            <a:endCxn id="57" idx="2"/>
          </p:cNvCxnSpPr>
          <p:nvPr/>
        </p:nvCxnSpPr>
        <p:spPr bwMode="auto">
          <a:xfrm rot="5400000" flipH="1" flipV="1">
            <a:off x="985452" y="2421634"/>
            <a:ext cx="501834" cy="329226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" name="_s1038"/>
          <p:cNvCxnSpPr>
            <a:cxnSpLocks noChangeShapeType="1"/>
            <a:stCxn id="58" idx="0"/>
            <a:endCxn id="56" idx="2"/>
          </p:cNvCxnSpPr>
          <p:nvPr/>
        </p:nvCxnSpPr>
        <p:spPr bwMode="auto">
          <a:xfrm rot="16200000" flipV="1">
            <a:off x="3644375" y="378170"/>
            <a:ext cx="420042" cy="2223982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_s1039"/>
          <p:cNvCxnSpPr>
            <a:cxnSpLocks noChangeShapeType="1"/>
            <a:stCxn id="57" idx="0"/>
            <a:endCxn id="56" idx="2"/>
          </p:cNvCxnSpPr>
          <p:nvPr/>
        </p:nvCxnSpPr>
        <p:spPr bwMode="auto">
          <a:xfrm rot="5400000" flipH="1" flipV="1">
            <a:off x="1861450" y="819672"/>
            <a:ext cx="420486" cy="1341423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" name="_s1040"/>
          <p:cNvSpPr>
            <a:spLocks noChangeArrowheads="1"/>
          </p:cNvSpPr>
          <p:nvPr/>
        </p:nvSpPr>
        <p:spPr bwMode="auto">
          <a:xfrm>
            <a:off x="1697664" y="774745"/>
            <a:ext cx="2089482" cy="50539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/>
            <a:r>
              <a:rPr lang="en-US" sz="1600" b="1" dirty="0" smtClean="0">
                <a:latin typeface="Arial "/>
              </a:rPr>
              <a:t>Baterías de </a:t>
            </a:r>
            <a:r>
              <a:rPr lang="en-US" sz="1600" b="1" dirty="0" err="1" smtClean="0">
                <a:latin typeface="Arial "/>
              </a:rPr>
              <a:t>Plomo</a:t>
            </a:r>
            <a:endParaRPr lang="en-US" sz="1600" b="1" dirty="0">
              <a:latin typeface="Arial "/>
            </a:endParaRPr>
          </a:p>
        </p:txBody>
      </p:sp>
      <p:sp>
        <p:nvSpPr>
          <p:cNvPr id="57" name="_s1041"/>
          <p:cNvSpPr>
            <a:spLocks noChangeArrowheads="1"/>
          </p:cNvSpPr>
          <p:nvPr/>
        </p:nvSpPr>
        <p:spPr bwMode="auto">
          <a:xfrm>
            <a:off x="606564" y="1700626"/>
            <a:ext cx="1588836" cy="63470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/>
            <a:r>
              <a:rPr lang="en-US" sz="1600" b="1" dirty="0" err="1" smtClean="0">
                <a:latin typeface="Arial "/>
              </a:rPr>
              <a:t>Abiertas</a:t>
            </a:r>
            <a:r>
              <a:rPr lang="en-US" sz="1600" b="1" dirty="0" smtClean="0">
                <a:latin typeface="Arial "/>
              </a:rPr>
              <a:t> / </a:t>
            </a:r>
          </a:p>
          <a:p>
            <a:pPr algn="ctr"/>
            <a:r>
              <a:rPr lang="en-US" sz="1600" b="1" dirty="0" err="1" smtClean="0">
                <a:latin typeface="Arial "/>
              </a:rPr>
              <a:t>Inundadas</a:t>
            </a:r>
            <a:endParaRPr lang="en-US" sz="1600" b="1" dirty="0">
              <a:latin typeface="Arial "/>
            </a:endParaRPr>
          </a:p>
        </p:txBody>
      </p:sp>
      <p:sp>
        <p:nvSpPr>
          <p:cNvPr id="58" name="_s1042"/>
          <p:cNvSpPr>
            <a:spLocks noChangeArrowheads="1"/>
          </p:cNvSpPr>
          <p:nvPr/>
        </p:nvSpPr>
        <p:spPr bwMode="auto">
          <a:xfrm>
            <a:off x="3993823" y="1700182"/>
            <a:ext cx="1945127" cy="63680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/>
            <a:r>
              <a:rPr lang="en-US" sz="1600" b="1" dirty="0">
                <a:latin typeface="Arial "/>
              </a:rPr>
              <a:t>VRLA  </a:t>
            </a:r>
            <a:r>
              <a:rPr lang="en-US" sz="1600" b="1" dirty="0" err="1">
                <a:latin typeface="Arial "/>
              </a:rPr>
              <a:t>Selladas</a:t>
            </a:r>
            <a:endParaRPr lang="en-US" sz="1600" b="1" dirty="0">
              <a:latin typeface="Arial "/>
            </a:endParaRPr>
          </a:p>
          <a:p>
            <a:pPr algn="ctr"/>
            <a:r>
              <a:rPr lang="en-US" sz="1600" b="1" dirty="0" smtClean="0">
                <a:latin typeface="Arial "/>
              </a:rPr>
              <a:t>(Valve Regulated)</a:t>
            </a:r>
          </a:p>
        </p:txBody>
      </p:sp>
      <p:sp>
        <p:nvSpPr>
          <p:cNvPr id="59" name="_s1043"/>
          <p:cNvSpPr>
            <a:spLocks noChangeArrowheads="1"/>
          </p:cNvSpPr>
          <p:nvPr/>
        </p:nvSpPr>
        <p:spPr bwMode="auto">
          <a:xfrm>
            <a:off x="284232" y="2837164"/>
            <a:ext cx="1575048" cy="59483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/>
            <a:r>
              <a:rPr lang="en-US" sz="1600" b="1" dirty="0" smtClean="0">
                <a:latin typeface="Arial "/>
              </a:rPr>
              <a:t>Con </a:t>
            </a:r>
          </a:p>
          <a:p>
            <a:pPr algn="ctr"/>
            <a:r>
              <a:rPr lang="en-US" sz="1600" b="1" dirty="0" err="1" smtClean="0">
                <a:latin typeface="Arial "/>
              </a:rPr>
              <a:t>Mantenimiento</a:t>
            </a:r>
            <a:endParaRPr lang="en-US" sz="1600" b="1" dirty="0">
              <a:latin typeface="Arial "/>
            </a:endParaRPr>
          </a:p>
        </p:txBody>
      </p:sp>
      <p:sp>
        <p:nvSpPr>
          <p:cNvPr id="67" name="_s1051"/>
          <p:cNvSpPr>
            <a:spLocks noChangeArrowheads="1"/>
          </p:cNvSpPr>
          <p:nvPr/>
        </p:nvSpPr>
        <p:spPr bwMode="auto">
          <a:xfrm>
            <a:off x="5108387" y="3684154"/>
            <a:ext cx="1155672" cy="503738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/>
            <a:endParaRPr lang="es-ES" sz="1600">
              <a:solidFill>
                <a:schemeClr val="bg1"/>
              </a:solidFill>
              <a:latin typeface="Arial "/>
            </a:endParaRPr>
          </a:p>
        </p:txBody>
      </p:sp>
      <p:sp>
        <p:nvSpPr>
          <p:cNvPr id="68" name="_s1052"/>
          <p:cNvSpPr>
            <a:spLocks noChangeArrowheads="1"/>
          </p:cNvSpPr>
          <p:nvPr/>
        </p:nvSpPr>
        <p:spPr bwMode="auto">
          <a:xfrm>
            <a:off x="5878283" y="4441417"/>
            <a:ext cx="1150705" cy="502081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pPr algn="ctr"/>
            <a:endParaRPr lang="es-ES" sz="1600">
              <a:solidFill>
                <a:schemeClr val="bg1"/>
              </a:solidFill>
              <a:latin typeface="Arial "/>
            </a:endParaRPr>
          </a:p>
        </p:txBody>
      </p:sp>
      <p:cxnSp>
        <p:nvCxnSpPr>
          <p:cNvPr id="69" name="AutoShape 29"/>
          <p:cNvCxnSpPr>
            <a:cxnSpLocks noChangeShapeType="1"/>
            <a:stCxn id="76" idx="1"/>
            <a:endCxn id="109" idx="2"/>
          </p:cNvCxnSpPr>
          <p:nvPr/>
        </p:nvCxnSpPr>
        <p:spPr bwMode="auto">
          <a:xfrm rot="10800000">
            <a:off x="2929421" y="3442155"/>
            <a:ext cx="319899" cy="2378020"/>
          </a:xfrm>
          <a:prstGeom prst="bentConnector2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3" name="_s1050"/>
          <p:cNvSpPr>
            <a:spLocks noChangeArrowheads="1"/>
          </p:cNvSpPr>
          <p:nvPr/>
        </p:nvSpPr>
        <p:spPr bwMode="auto">
          <a:xfrm>
            <a:off x="4252132" y="3821653"/>
            <a:ext cx="1712509" cy="437216"/>
          </a:xfrm>
          <a:prstGeom prst="roundRect">
            <a:avLst>
              <a:gd name="adj" fmla="val 16667"/>
            </a:avLst>
          </a:prstGeom>
          <a:solidFill>
            <a:srgbClr val="00007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s-ES_tradnl" sz="1600" b="1" dirty="0" err="1" smtClean="0">
                <a:solidFill>
                  <a:schemeClr val="bg1"/>
                </a:solidFill>
                <a:latin typeface="Arial "/>
              </a:rPr>
              <a:t>Ciclo</a:t>
            </a:r>
            <a:r>
              <a:rPr lang="en-US" altLang="es-ES_tradnl" sz="16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altLang="es-ES_tradnl" sz="1600" b="1" dirty="0" err="1" smtClean="0">
                <a:solidFill>
                  <a:schemeClr val="bg1"/>
                </a:solidFill>
                <a:latin typeface="Arial "/>
              </a:rPr>
              <a:t>Profundo</a:t>
            </a:r>
            <a:endParaRPr lang="en-US" altLang="es-ES_tradnl" sz="1600" b="1" dirty="0">
              <a:solidFill>
                <a:schemeClr val="bg1"/>
              </a:solidFill>
              <a:latin typeface="Arial "/>
            </a:endParaRPr>
          </a:p>
        </p:txBody>
      </p:sp>
      <p:sp>
        <p:nvSpPr>
          <p:cNvPr id="76" name="AutoShape 30"/>
          <p:cNvSpPr>
            <a:spLocks noChangeArrowheads="1"/>
          </p:cNvSpPr>
          <p:nvPr/>
        </p:nvSpPr>
        <p:spPr bwMode="auto">
          <a:xfrm>
            <a:off x="3249319" y="5625628"/>
            <a:ext cx="1623190" cy="389093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s-ES_tradnl" sz="1600" dirty="0" err="1" smtClean="0">
                <a:latin typeface="Arial "/>
              </a:rPr>
              <a:t>Arranque</a:t>
            </a:r>
            <a:endParaRPr lang="en-US" altLang="es-ES_tradnl" sz="1600" dirty="0">
              <a:latin typeface="Arial "/>
            </a:endParaRPr>
          </a:p>
        </p:txBody>
      </p:sp>
      <p:sp>
        <p:nvSpPr>
          <p:cNvPr id="77" name="_s1050"/>
          <p:cNvSpPr>
            <a:spLocks noChangeArrowheads="1"/>
          </p:cNvSpPr>
          <p:nvPr/>
        </p:nvSpPr>
        <p:spPr bwMode="auto">
          <a:xfrm>
            <a:off x="764213" y="3816573"/>
            <a:ext cx="1868481" cy="437216"/>
          </a:xfrm>
          <a:prstGeom prst="roundRect">
            <a:avLst>
              <a:gd name="adj" fmla="val 16667"/>
            </a:avLst>
          </a:prstGeom>
          <a:solidFill>
            <a:srgbClr val="00007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s-ES_tradnl" sz="1600" b="1" dirty="0" err="1" smtClean="0">
                <a:solidFill>
                  <a:schemeClr val="bg1"/>
                </a:solidFill>
                <a:latin typeface="Arial "/>
              </a:rPr>
              <a:t>Ciclo</a:t>
            </a:r>
            <a:r>
              <a:rPr lang="en-US" altLang="es-ES_tradnl" sz="1600" b="1" dirty="0" smtClean="0">
                <a:solidFill>
                  <a:schemeClr val="bg1"/>
                </a:solidFill>
                <a:latin typeface="Arial "/>
              </a:rPr>
              <a:t> </a:t>
            </a:r>
            <a:r>
              <a:rPr lang="en-US" altLang="es-ES_tradnl" sz="1600" b="1" dirty="0" err="1" smtClean="0">
                <a:solidFill>
                  <a:schemeClr val="bg1"/>
                </a:solidFill>
                <a:latin typeface="Arial "/>
              </a:rPr>
              <a:t>Profundo</a:t>
            </a:r>
            <a:endParaRPr lang="en-US" altLang="es-ES_tradnl" sz="1600" b="1" dirty="0">
              <a:solidFill>
                <a:schemeClr val="bg1"/>
              </a:solidFill>
              <a:latin typeface="Arial "/>
            </a:endParaRPr>
          </a:p>
        </p:txBody>
      </p:sp>
      <p:sp>
        <p:nvSpPr>
          <p:cNvPr id="78" name="_s1048"/>
          <p:cNvSpPr>
            <a:spLocks noChangeArrowheads="1"/>
          </p:cNvSpPr>
          <p:nvPr/>
        </p:nvSpPr>
        <p:spPr bwMode="auto">
          <a:xfrm>
            <a:off x="764213" y="4780336"/>
            <a:ext cx="1886436" cy="391762"/>
          </a:xfrm>
          <a:prstGeom prst="roundRect">
            <a:avLst>
              <a:gd name="adj" fmla="val 16667"/>
            </a:avLst>
          </a:prstGeom>
          <a:solidFill>
            <a:srgbClr val="C2934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/>
            <a:r>
              <a:rPr lang="en-US" sz="1600" b="1" dirty="0" err="1" smtClean="0">
                <a:latin typeface="Arial "/>
              </a:rPr>
              <a:t>Doble</a:t>
            </a:r>
            <a:r>
              <a:rPr lang="en-US" sz="1600" b="1" dirty="0" smtClean="0">
                <a:latin typeface="Arial "/>
              </a:rPr>
              <a:t> </a:t>
            </a:r>
            <a:r>
              <a:rPr lang="en-US" sz="1600" b="1" dirty="0" err="1" smtClean="0">
                <a:latin typeface="Arial "/>
              </a:rPr>
              <a:t>Propósito</a:t>
            </a:r>
            <a:endParaRPr lang="en-US" sz="1600" b="1" dirty="0">
              <a:latin typeface="Arial "/>
            </a:endParaRPr>
          </a:p>
        </p:txBody>
      </p:sp>
      <p:sp>
        <p:nvSpPr>
          <p:cNvPr id="79" name="_s1048"/>
          <p:cNvSpPr>
            <a:spLocks noChangeArrowheads="1"/>
          </p:cNvSpPr>
          <p:nvPr/>
        </p:nvSpPr>
        <p:spPr bwMode="auto">
          <a:xfrm>
            <a:off x="6744690" y="4227245"/>
            <a:ext cx="2118791" cy="397084"/>
          </a:xfrm>
          <a:prstGeom prst="roundRect">
            <a:avLst>
              <a:gd name="adj" fmla="val 16667"/>
            </a:avLst>
          </a:prstGeom>
          <a:solidFill>
            <a:srgbClr val="C2934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/>
            <a:r>
              <a:rPr lang="en-US" sz="1600" b="1" dirty="0" err="1" smtClean="0">
                <a:latin typeface="Arial "/>
              </a:rPr>
              <a:t>Doble</a:t>
            </a:r>
            <a:r>
              <a:rPr lang="en-US" sz="1600" b="1" dirty="0" smtClean="0">
                <a:latin typeface="Arial "/>
              </a:rPr>
              <a:t> </a:t>
            </a:r>
            <a:r>
              <a:rPr lang="es-ES" sz="1600" b="1" dirty="0" smtClean="0">
                <a:latin typeface="Arial "/>
              </a:rPr>
              <a:t>Propósito</a:t>
            </a:r>
            <a:endParaRPr lang="es-ES" sz="1600" b="1" dirty="0">
              <a:latin typeface="Arial "/>
            </a:endParaRPr>
          </a:p>
        </p:txBody>
      </p:sp>
      <p:sp>
        <p:nvSpPr>
          <p:cNvPr id="42" name="AutoShape 30"/>
          <p:cNvSpPr>
            <a:spLocks noChangeArrowheads="1"/>
          </p:cNvSpPr>
          <p:nvPr/>
        </p:nvSpPr>
        <p:spPr bwMode="auto">
          <a:xfrm>
            <a:off x="764213" y="5625953"/>
            <a:ext cx="1886436" cy="388768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s-ES_tradnl" sz="1600" dirty="0" err="1" smtClean="0">
                <a:latin typeface="Arial "/>
              </a:rPr>
              <a:t>Arranque</a:t>
            </a:r>
            <a:endParaRPr lang="en-US" altLang="es-ES_tradnl" sz="1600" dirty="0">
              <a:latin typeface="Arial "/>
            </a:endParaRPr>
          </a:p>
        </p:txBody>
      </p:sp>
      <p:cxnSp>
        <p:nvCxnSpPr>
          <p:cNvPr id="63" name="_s1032"/>
          <p:cNvCxnSpPr>
            <a:cxnSpLocks noChangeShapeType="1"/>
            <a:stCxn id="31750" idx="1"/>
            <a:endCxn id="111" idx="2"/>
          </p:cNvCxnSpPr>
          <p:nvPr/>
        </p:nvCxnSpPr>
        <p:spPr bwMode="auto">
          <a:xfrm rot="10800000">
            <a:off x="6464278" y="3442155"/>
            <a:ext cx="280412" cy="2391220"/>
          </a:xfrm>
          <a:prstGeom prst="bentConnector2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9" name="_s1044"/>
          <p:cNvSpPr>
            <a:spLocks noChangeArrowheads="1"/>
          </p:cNvSpPr>
          <p:nvPr/>
        </p:nvSpPr>
        <p:spPr bwMode="auto">
          <a:xfrm>
            <a:off x="2071694" y="2847324"/>
            <a:ext cx="1715452" cy="59483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/>
            <a:r>
              <a:rPr lang="en-US" sz="1600" b="1" dirty="0" smtClean="0">
                <a:latin typeface="Arial "/>
              </a:rPr>
              <a:t>Sin </a:t>
            </a:r>
          </a:p>
          <a:p>
            <a:pPr algn="ctr"/>
            <a:r>
              <a:rPr lang="en-US" sz="1600" b="1" dirty="0" err="1" smtClean="0">
                <a:latin typeface="Arial "/>
              </a:rPr>
              <a:t>Mantenimiento</a:t>
            </a:r>
            <a:endParaRPr lang="en-US" sz="1600" b="1" dirty="0">
              <a:latin typeface="Arial "/>
            </a:endParaRPr>
          </a:p>
        </p:txBody>
      </p:sp>
      <p:sp>
        <p:nvSpPr>
          <p:cNvPr id="110" name="_s1045"/>
          <p:cNvSpPr>
            <a:spLocks noChangeArrowheads="1"/>
          </p:cNvSpPr>
          <p:nvPr/>
        </p:nvSpPr>
        <p:spPr bwMode="auto">
          <a:xfrm>
            <a:off x="4036646" y="2847324"/>
            <a:ext cx="1155672" cy="59483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/>
            <a:r>
              <a:rPr lang="en-US" sz="1600" b="1" dirty="0" smtClean="0">
                <a:latin typeface="Arial "/>
              </a:rPr>
              <a:t>GEL</a:t>
            </a:r>
            <a:endParaRPr lang="en-US" sz="1600" b="1" dirty="0">
              <a:latin typeface="Arial "/>
            </a:endParaRPr>
          </a:p>
        </p:txBody>
      </p:sp>
      <p:sp>
        <p:nvSpPr>
          <p:cNvPr id="111" name="_s1046"/>
          <p:cNvSpPr>
            <a:spLocks noChangeArrowheads="1"/>
          </p:cNvSpPr>
          <p:nvPr/>
        </p:nvSpPr>
        <p:spPr bwMode="auto">
          <a:xfrm>
            <a:off x="5415073" y="2847324"/>
            <a:ext cx="2098410" cy="59483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/>
            <a:r>
              <a:rPr lang="en-US" sz="1600" b="1" dirty="0">
                <a:latin typeface="Arial "/>
              </a:rPr>
              <a:t>Absorbed Glass </a:t>
            </a:r>
            <a:endParaRPr lang="en-US" sz="1600" b="1" dirty="0" smtClean="0">
              <a:latin typeface="Arial "/>
            </a:endParaRPr>
          </a:p>
          <a:p>
            <a:pPr algn="ctr"/>
            <a:r>
              <a:rPr lang="en-US" sz="1600" b="1" dirty="0" smtClean="0">
                <a:latin typeface="Arial "/>
              </a:rPr>
              <a:t>Mat   (AGM</a:t>
            </a:r>
            <a:r>
              <a:rPr lang="en-US" sz="1600" b="1" dirty="0">
                <a:latin typeface="Arial 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1585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10-26 at 1.38.2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35" y="2941057"/>
            <a:ext cx="2912924" cy="196622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34" y="847358"/>
            <a:ext cx="2742574" cy="199459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7" name="Imagen 8" descr="aa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462" y="847358"/>
            <a:ext cx="2881178" cy="190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460" y="2941058"/>
            <a:ext cx="2899237" cy="1737110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3159760" y="849694"/>
            <a:ext cx="1732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/>
              <a:t>Litio</a:t>
            </a:r>
            <a:endParaRPr lang="es-ES_tradnl" sz="2400" b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4125845" y="4102076"/>
            <a:ext cx="2250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/>
              <a:t>GEL &amp; AGM   ▶</a:t>
            </a:r>
            <a:endParaRPr lang="es-ES_tradnl" sz="2000" b="1" dirty="0"/>
          </a:p>
        </p:txBody>
      </p:sp>
      <p:sp>
        <p:nvSpPr>
          <p:cNvPr id="14" name="Rectángulo 13"/>
          <p:cNvSpPr/>
          <p:nvPr/>
        </p:nvSpPr>
        <p:spPr>
          <a:xfrm>
            <a:off x="197334" y="4996542"/>
            <a:ext cx="86952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/>
              <a:t>El rendimiento </a:t>
            </a:r>
            <a:r>
              <a:rPr lang="es-ES" sz="1600" dirty="0" smtClean="0"/>
              <a:t>a </a:t>
            </a:r>
            <a:r>
              <a:rPr lang="es-ES" sz="1600" dirty="0"/>
              <a:t>temperaturas superiores a 45º </a:t>
            </a:r>
            <a:r>
              <a:rPr lang="es-ES" sz="1600" dirty="0" smtClean="0"/>
              <a:t>C </a:t>
            </a:r>
            <a:r>
              <a:rPr lang="es-ES" sz="1600" dirty="0"/>
              <a:t>es similar, la capacidad aumenta por ciclo, pero las baterías de </a:t>
            </a:r>
            <a:r>
              <a:rPr lang="es-ES" sz="1600" dirty="0" smtClean="0"/>
              <a:t>Pb-ácido </a:t>
            </a:r>
            <a:r>
              <a:rPr lang="es-ES" sz="1600" dirty="0"/>
              <a:t>sufren </a:t>
            </a:r>
            <a:r>
              <a:rPr lang="es-ES" sz="1600" dirty="0" smtClean="0"/>
              <a:t>gran corrosión, mientras el </a:t>
            </a:r>
            <a:r>
              <a:rPr lang="es-ES" sz="1600" dirty="0"/>
              <a:t>litio no </a:t>
            </a:r>
            <a:r>
              <a:rPr lang="es-ES" sz="1600" dirty="0" smtClean="0"/>
              <a:t>tanto.   </a:t>
            </a:r>
            <a:r>
              <a:rPr lang="es-ES" sz="1600" b="1" dirty="0" smtClean="0"/>
              <a:t>La </a:t>
            </a:r>
            <a:r>
              <a:rPr lang="es-ES" sz="1600" b="1" dirty="0"/>
              <a:t>vida útil se reduce muy rápidamente en baterías de </a:t>
            </a:r>
            <a:r>
              <a:rPr lang="es-ES" sz="1600" b="1" dirty="0" smtClean="0"/>
              <a:t>Pb-Ácido </a:t>
            </a:r>
            <a:r>
              <a:rPr lang="es-ES" sz="1600" b="1" dirty="0"/>
              <a:t>a altas temperaturas.</a:t>
            </a:r>
          </a:p>
          <a:p>
            <a:r>
              <a:rPr lang="es-ES" sz="1600" dirty="0"/>
              <a:t>A bajas temperaturas, las baterías de Pb reducen </a:t>
            </a:r>
            <a:r>
              <a:rPr lang="es-ES" sz="1600" dirty="0" smtClean="0"/>
              <a:t>mucho </a:t>
            </a:r>
            <a:r>
              <a:rPr lang="es-ES" sz="1600" dirty="0"/>
              <a:t>la capacidad por ciclo, lo que obliga a las baterías a funcionar en DOD más profundos, reduciendo la energía </a:t>
            </a:r>
            <a:r>
              <a:rPr lang="es-ES" sz="1600" dirty="0" smtClean="0"/>
              <a:t>utilizable </a:t>
            </a:r>
            <a:r>
              <a:rPr lang="es-ES" sz="1600" dirty="0"/>
              <a:t>y acortando la vida útil.</a:t>
            </a:r>
            <a:endParaRPr lang="es-ES_tradnl" sz="1600" dirty="0"/>
          </a:p>
        </p:txBody>
      </p:sp>
      <p:pic>
        <p:nvPicPr>
          <p:cNvPr id="15" name="Imagen 6" descr="ABC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300" y="1357029"/>
            <a:ext cx="1563540" cy="2321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2"/>
          <p:cNvSpPr txBox="1">
            <a:spLocks/>
          </p:cNvSpPr>
          <p:nvPr/>
        </p:nvSpPr>
        <p:spPr>
          <a:xfrm>
            <a:off x="0" y="0"/>
            <a:ext cx="9144000" cy="670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 smtClean="0">
                <a:solidFill>
                  <a:schemeClr val="bg1"/>
                </a:solidFill>
              </a:rPr>
              <a:t>Impacto de la Temperatura en Nr. de Ciclos</a:t>
            </a:r>
            <a:r>
              <a:rPr lang="es-ES" sz="2400" b="1" smtClean="0">
                <a:solidFill>
                  <a:schemeClr val="bg1"/>
                </a:solidFill>
              </a:rPr>
              <a:t> –</a:t>
            </a:r>
            <a:r>
              <a:rPr lang="es-ES" sz="2400" b="1" smtClean="0">
                <a:solidFill>
                  <a:schemeClr val="bg1"/>
                </a:solidFill>
              </a:rPr>
              <a:t> Vida útil.</a:t>
            </a:r>
            <a:endParaRPr lang="es-ES" sz="2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504712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"/>
          <p:cNvSpPr txBox="1">
            <a:spLocks/>
          </p:cNvSpPr>
          <p:nvPr/>
        </p:nvSpPr>
        <p:spPr>
          <a:xfrm>
            <a:off x="0" y="19050"/>
            <a:ext cx="9144000" cy="6311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smtClean="0">
                <a:solidFill>
                  <a:schemeClr val="bg1"/>
                </a:solidFill>
              </a:rPr>
              <a:t>Análisis de Costos</a:t>
            </a:r>
            <a:endParaRPr lang="es-ES" sz="2800" b="1">
              <a:solidFill>
                <a:schemeClr val="bg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906861" y="5716695"/>
            <a:ext cx="51522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 smtClean="0"/>
              <a:t>Fuente:   </a:t>
            </a:r>
            <a:r>
              <a:rPr lang="es-ES_tradnl" sz="1200" dirty="0" smtClean="0">
                <a:hlinkClick r:id="rId2"/>
              </a:rPr>
              <a:t>https</a:t>
            </a:r>
            <a:r>
              <a:rPr lang="es-ES_tradnl" sz="1200" dirty="0" smtClean="0">
                <a:hlinkClick r:id="rId2"/>
              </a:rPr>
              <a:t>://www.youtube.com/watch?v=ZkMk8djVUQk</a:t>
            </a:r>
            <a:endParaRPr lang="es-ES_tradnl" sz="1200" dirty="0" smtClean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6" y="853440"/>
            <a:ext cx="5401519" cy="272262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107" y="3743882"/>
            <a:ext cx="5227033" cy="16272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</p:pic>
      <p:sp>
        <p:nvSpPr>
          <p:cNvPr id="20" name="CuadroTexto 19"/>
          <p:cNvSpPr txBox="1"/>
          <p:nvPr/>
        </p:nvSpPr>
        <p:spPr>
          <a:xfrm>
            <a:off x="113767" y="3739950"/>
            <a:ext cx="3701654" cy="1631216"/>
          </a:xfrm>
          <a:prstGeom prst="rect">
            <a:avLst/>
          </a:prstGeom>
          <a:solidFill>
            <a:srgbClr val="FCE23D"/>
          </a:solidFill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+mj-lt"/>
              </a:rPr>
              <a:t>La tecnología de litio tiene un costo inicial más alto en comparación con </a:t>
            </a:r>
            <a:r>
              <a:rPr lang="es-ES" sz="2000" dirty="0" smtClean="0">
                <a:latin typeface="+mj-lt"/>
              </a:rPr>
              <a:t>las de Pb-ácido</a:t>
            </a:r>
            <a:r>
              <a:rPr lang="es-ES" sz="2000" dirty="0">
                <a:latin typeface="+mj-lt"/>
              </a:rPr>
              <a:t>, pero el costo total durante la vida útil es más barato</a:t>
            </a:r>
            <a:endParaRPr lang="es-ES_tradnl" sz="2000" dirty="0" smtClean="0">
              <a:latin typeface="+mj-lt"/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2"/>
          <a:stretch/>
        </p:blipFill>
        <p:spPr>
          <a:xfrm>
            <a:off x="5533635" y="983133"/>
            <a:ext cx="3535680" cy="227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023161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642" y="1420919"/>
            <a:ext cx="5660006" cy="3774227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075702" y="4364150"/>
            <a:ext cx="5636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Marcelo Van Zandweghe</a:t>
            </a:r>
          </a:p>
          <a:p>
            <a:r>
              <a:rPr lang="es-ES" sz="2400" dirty="0" smtClean="0">
                <a:hlinkClick r:id="rId3"/>
              </a:rPr>
              <a:t>info@vzh.com.ar</a:t>
            </a:r>
            <a:r>
              <a:rPr lang="es-ES" sz="2400" dirty="0" smtClean="0"/>
              <a:t> 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900095350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8" name="Rectangle 24"/>
          <p:cNvSpPr>
            <a:spLocks noChangeArrowheads="1"/>
          </p:cNvSpPr>
          <p:nvPr/>
        </p:nvSpPr>
        <p:spPr bwMode="auto">
          <a:xfrm>
            <a:off x="919163" y="6129338"/>
            <a:ext cx="1693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s-ES" altLang="es-ES_tradnl" sz="1800"/>
          </a:p>
        </p:txBody>
      </p:sp>
      <p:sp>
        <p:nvSpPr>
          <p:cNvPr id="33809" name="Rectangle 25"/>
          <p:cNvSpPr>
            <a:spLocks noChangeArrowheads="1"/>
          </p:cNvSpPr>
          <p:nvPr/>
        </p:nvSpPr>
        <p:spPr bwMode="auto">
          <a:xfrm>
            <a:off x="3076575" y="6167438"/>
            <a:ext cx="2576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s-ES" altLang="es-ES_tradnl" sz="1800"/>
          </a:p>
        </p:txBody>
      </p:sp>
      <p:sp>
        <p:nvSpPr>
          <p:cNvPr id="33810" name="Rectangle 26"/>
          <p:cNvSpPr>
            <a:spLocks noChangeArrowheads="1"/>
          </p:cNvSpPr>
          <p:nvPr/>
        </p:nvSpPr>
        <p:spPr bwMode="auto">
          <a:xfrm>
            <a:off x="919163" y="6129338"/>
            <a:ext cx="1693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s-ES" altLang="es-ES_tradnl" sz="1800"/>
          </a:p>
        </p:txBody>
      </p:sp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538744" y="1725992"/>
            <a:ext cx="7827963" cy="2739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5400" b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Tecnologías </a:t>
            </a:r>
          </a:p>
          <a:p>
            <a:pPr algn="ctr">
              <a:spcAft>
                <a:spcPts val="600"/>
              </a:spcAft>
            </a:pPr>
            <a:r>
              <a:rPr lang="es-ES" sz="5400" b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 </a:t>
            </a:r>
          </a:p>
          <a:p>
            <a:pPr algn="ctr">
              <a:spcAft>
                <a:spcPts val="600"/>
              </a:spcAft>
            </a:pPr>
            <a:r>
              <a:rPr lang="es-ES" sz="5400" b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Baterías</a:t>
            </a:r>
            <a:endParaRPr lang="es-ES" sz="540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562648"/>
      </p:ext>
    </p:extLst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9144000" cy="640080"/>
          </a:xfrm>
        </p:spPr>
        <p:txBody>
          <a:bodyPr>
            <a:normAutofit/>
          </a:bodyPr>
          <a:lstStyle/>
          <a:p>
            <a:pPr algn="ctr"/>
            <a:r>
              <a:rPr lang="es-ES" altLang="es-ES_tradnl" sz="2800" b="1" smtClean="0">
                <a:solidFill>
                  <a:schemeClr val="bg1"/>
                </a:solidFill>
                <a:latin typeface="Calibri" charset="0"/>
              </a:rPr>
              <a:t>Tecnologías</a:t>
            </a:r>
            <a:endParaRPr lang="es-ES" altLang="es-ES_tradnl" sz="2800" b="1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36866" name="Picture 10" descr="100-0082_I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8" y="2438400"/>
            <a:ext cx="2357697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11" descr="100-0083_IM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4349435"/>
            <a:ext cx="2357697" cy="1569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12" descr="100-0002_IM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880" y="244348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13" descr="100-0009_IM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879" y="4349435"/>
            <a:ext cx="2357699" cy="1569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14" descr="100-0021_IM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799" y="2443480"/>
            <a:ext cx="2405487" cy="163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640" y="4349434"/>
            <a:ext cx="2415646" cy="1569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6072921" y="891453"/>
            <a:ext cx="3147431" cy="127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s-ES" b="1" u="sng" dirty="0" smtClean="0"/>
              <a:t>AGM</a:t>
            </a:r>
            <a:r>
              <a:rPr lang="es-ES" dirty="0" smtClean="0"/>
              <a:t>:  </a:t>
            </a:r>
            <a:r>
              <a:rPr lang="es-ES" sz="1400" dirty="0" smtClean="0"/>
              <a:t> (</a:t>
            </a:r>
            <a:r>
              <a:rPr lang="es-ES" sz="1400" dirty="0" smtClean="0">
                <a:latin typeface="Arial"/>
                <a:cs typeface="Arial"/>
              </a:rPr>
              <a:t>Absorbed </a:t>
            </a:r>
            <a:r>
              <a:rPr lang="es-ES" sz="1400" dirty="0" err="1" smtClean="0">
                <a:latin typeface="Arial"/>
                <a:cs typeface="Arial"/>
              </a:rPr>
              <a:t>Glass</a:t>
            </a:r>
            <a:r>
              <a:rPr lang="es-ES" sz="1400" dirty="0" smtClean="0">
                <a:latin typeface="Arial"/>
                <a:cs typeface="Arial"/>
              </a:rPr>
              <a:t> Material)</a:t>
            </a:r>
          </a:p>
          <a:p>
            <a:pPr eaLnBrk="0" hangingPunct="0">
              <a:spcBef>
                <a:spcPct val="20000"/>
              </a:spcBef>
            </a:pPr>
            <a:r>
              <a:rPr lang="es-ES" sz="1400" dirty="0" smtClean="0">
                <a:latin typeface="Arial"/>
                <a:cs typeface="Arial"/>
              </a:rPr>
              <a:t>El separador esta hecho con fibras de vidrio que absorben el electrolito creando una batería hermética no derramable.</a:t>
            </a:r>
            <a:endParaRPr lang="es-ES" sz="1400" dirty="0">
              <a:latin typeface="Arial"/>
              <a:cs typeface="Arial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3022725" y="891453"/>
            <a:ext cx="2837056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s-ES" sz="1800" b="1" u="sng" dirty="0" smtClean="0"/>
              <a:t>Celdas de Gel</a:t>
            </a:r>
            <a:r>
              <a:rPr lang="es-ES" sz="1800" dirty="0" smtClean="0"/>
              <a:t>: </a:t>
            </a:r>
          </a:p>
          <a:p>
            <a:r>
              <a:rPr lang="es-ES" sz="1400" dirty="0" smtClean="0"/>
              <a:t>Similar a las inundadas excepto que el ácido se mezcla con </a:t>
            </a:r>
            <a:r>
              <a:rPr lang="es-ES" sz="1400" dirty="0" err="1" smtClean="0"/>
              <a:t>sílica</a:t>
            </a:r>
            <a:r>
              <a:rPr lang="es-ES" sz="1400" dirty="0" smtClean="0"/>
              <a:t> para formar un gel. Creando una </a:t>
            </a:r>
            <a:r>
              <a:rPr lang="es-ES" sz="1400" dirty="0" err="1" smtClean="0"/>
              <a:t>bateria</a:t>
            </a:r>
            <a:r>
              <a:rPr lang="es-ES" sz="1400" dirty="0" smtClean="0"/>
              <a:t> no derramable.</a:t>
            </a:r>
            <a:endParaRPr lang="es-ES" sz="1400" dirty="0"/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138665" y="891453"/>
            <a:ext cx="2743200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s-ES" sz="1800" b="1" u="sng" smtClean="0"/>
              <a:t>Celdas Inundadas</a:t>
            </a:r>
            <a:r>
              <a:rPr lang="es-ES" sz="1800" smtClean="0"/>
              <a:t>:</a:t>
            </a:r>
          </a:p>
          <a:p>
            <a:r>
              <a:rPr lang="es-ES" sz="1400" smtClean="0"/>
              <a:t>Batería construida con placas de polaridad opuestas, separadas por un separador, sumergidas en líquido.</a:t>
            </a:r>
            <a:endParaRPr lang="es-ES" sz="1400"/>
          </a:p>
        </p:txBody>
      </p:sp>
    </p:spTree>
    <p:extLst>
      <p:ext uri="{BB962C8B-B14F-4D97-AF65-F5344CB8AC3E}">
        <p14:creationId xmlns:p14="http://schemas.microsoft.com/office/powerpoint/2010/main" val="123594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535" name="Group 167"/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848632862"/>
              </p:ext>
            </p:extLst>
          </p:nvPr>
        </p:nvGraphicFramePr>
        <p:xfrm>
          <a:off x="456565" y="1346518"/>
          <a:ext cx="8229600" cy="4065588"/>
        </p:xfrm>
        <a:graphic>
          <a:graphicData uri="http://schemas.openxmlformats.org/drawingml/2006/table">
            <a:tbl>
              <a:tblPr/>
              <a:tblGrid>
                <a:gridCol w="2743200"/>
                <a:gridCol w="2743200"/>
                <a:gridCol w="2743200"/>
              </a:tblGrid>
              <a:tr h="6094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Gel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AGM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Flooded/Wet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60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Lead-Calcium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Pb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-Ca)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Lead-Calcium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(Pb-Ca)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Lead-Antimony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(Pb-Sb)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3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Gelled electrolyte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Absorbed sponge-like matted glass 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Liquid electrolyte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22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Polyester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Absorbed sponge-like matted glass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Rubber and/or PE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3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Pressure valves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Pressure valves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Vent caps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7480" y="114300"/>
            <a:ext cx="8807450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en-US" sz="2400" b="1" dirty="0" smtClean="0">
                <a:solidFill>
                  <a:schemeClr val="bg1"/>
                </a:solidFill>
              </a:rPr>
              <a:t>DIFERENCIAS DE COMPONENTES EN DISEÑO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5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3"/>
          <p:cNvSpPr>
            <a:spLocks noChangeArrowheads="1"/>
          </p:cNvSpPr>
          <p:nvPr/>
        </p:nvSpPr>
        <p:spPr bwMode="auto">
          <a:xfrm>
            <a:off x="0" y="76518"/>
            <a:ext cx="9144000" cy="5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s-ES_tradnl" sz="2800" b="1" dirty="0" smtClean="0">
                <a:solidFill>
                  <a:schemeClr val="bg1"/>
                </a:solidFill>
                <a:latin typeface="Calibri" charset="0"/>
              </a:rPr>
              <a:t>  VRLA </a:t>
            </a:r>
            <a:r>
              <a:rPr lang="en-US" altLang="es-ES_tradnl" sz="2800" b="1" dirty="0">
                <a:solidFill>
                  <a:schemeClr val="bg1"/>
                </a:solidFill>
                <a:latin typeface="Calibri" charset="0"/>
              </a:rPr>
              <a:t>(GEL &amp; AGM) </a:t>
            </a:r>
            <a:r>
              <a:rPr lang="en-US" altLang="es-ES_tradnl" sz="2800" b="1" dirty="0" smtClean="0">
                <a:solidFill>
                  <a:schemeClr val="bg1"/>
                </a:solidFill>
                <a:latin typeface="Calibri" charset="0"/>
              </a:rPr>
              <a:t>vs. </a:t>
            </a:r>
            <a:r>
              <a:rPr lang="es-ES" altLang="es-ES_tradnl" sz="2800" b="1" dirty="0" smtClean="0">
                <a:solidFill>
                  <a:schemeClr val="bg1"/>
                </a:solidFill>
                <a:latin typeface="Calibri" charset="0"/>
              </a:rPr>
              <a:t>Electrolito</a:t>
            </a:r>
            <a:r>
              <a:rPr lang="en-US" altLang="es-ES_tradnl" sz="2800" b="1" dirty="0" smtClean="0">
                <a:solidFill>
                  <a:schemeClr val="bg1"/>
                </a:solidFill>
                <a:latin typeface="Calibri" charset="0"/>
              </a:rPr>
              <a:t> </a:t>
            </a:r>
            <a:r>
              <a:rPr lang="es-ES" altLang="es-ES_tradnl" sz="2800" b="1" dirty="0" smtClean="0">
                <a:solidFill>
                  <a:schemeClr val="bg1"/>
                </a:solidFill>
                <a:latin typeface="Calibri" charset="0"/>
              </a:rPr>
              <a:t>Líquido</a:t>
            </a:r>
            <a:endParaRPr lang="es-ES" altLang="es-ES_tradnl" sz="2800" b="1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76200" y="1038225"/>
            <a:ext cx="4572000" cy="498213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marL="342900" indent="-342900" algn="ctr">
              <a:lnSpc>
                <a:spcPct val="85000"/>
              </a:lnSpc>
              <a:spcBef>
                <a:spcPct val="20000"/>
              </a:spcBef>
              <a:buClr>
                <a:srgbClr val="800000"/>
              </a:buClr>
            </a:pPr>
            <a:endParaRPr lang="es-ES" sz="2000" b="1" u="sng" dirty="0" smtClean="0"/>
          </a:p>
          <a:p>
            <a:pPr marL="342900" indent="-342900" algn="ctr">
              <a:lnSpc>
                <a:spcPct val="85000"/>
              </a:lnSpc>
              <a:spcBef>
                <a:spcPct val="20000"/>
              </a:spcBef>
              <a:buClr>
                <a:srgbClr val="800000"/>
              </a:buClr>
            </a:pPr>
            <a:r>
              <a:rPr lang="es-ES" sz="2000" b="1" u="sng" dirty="0" smtClean="0"/>
              <a:t>Ventajas (vs. Electrolito Liquido)</a:t>
            </a:r>
          </a:p>
          <a:p>
            <a:pPr marL="342900" indent="-342900" algn="ctr">
              <a:lnSpc>
                <a:spcPct val="85000"/>
              </a:lnSpc>
              <a:spcBef>
                <a:spcPct val="20000"/>
              </a:spcBef>
              <a:buClr>
                <a:srgbClr val="800000"/>
              </a:buClr>
            </a:pPr>
            <a:endParaRPr lang="es-ES" sz="2000" b="1" u="sng" dirty="0" smtClean="0"/>
          </a:p>
          <a:p>
            <a:pPr marL="342900" indent="-342900">
              <a:lnSpc>
                <a:spcPct val="85000"/>
              </a:lnSpc>
              <a:spcBef>
                <a:spcPct val="20000"/>
              </a:spcBef>
              <a:buClr>
                <a:srgbClr val="800000"/>
              </a:buClr>
              <a:buFontTx/>
              <a:buChar char="•"/>
            </a:pPr>
            <a:r>
              <a:rPr lang="es-ES" dirty="0" smtClean="0"/>
              <a:t>Libre de Mantenimiento (limpiezas periódicas).</a:t>
            </a:r>
          </a:p>
          <a:p>
            <a:pPr marL="342900" indent="-342900">
              <a:lnSpc>
                <a:spcPct val="85000"/>
              </a:lnSpc>
              <a:spcBef>
                <a:spcPct val="20000"/>
              </a:spcBef>
              <a:buClr>
                <a:srgbClr val="800000"/>
              </a:buClr>
              <a:buFontTx/>
              <a:buChar char="•"/>
            </a:pPr>
            <a:r>
              <a:rPr lang="es-ES" dirty="0" smtClean="0"/>
              <a:t>Auto-descarga insignificante (dependiendo de la temperatura).</a:t>
            </a:r>
          </a:p>
          <a:p>
            <a:pPr marL="342900" indent="-342900">
              <a:lnSpc>
                <a:spcPct val="85000"/>
              </a:lnSpc>
              <a:spcBef>
                <a:spcPct val="20000"/>
              </a:spcBef>
              <a:buClr>
                <a:srgbClr val="800000"/>
              </a:buClr>
              <a:buFontTx/>
              <a:buChar char="•"/>
            </a:pPr>
            <a:r>
              <a:rPr lang="es-ES" dirty="0" smtClean="0"/>
              <a:t>Selladas, no pueden derramar acido.</a:t>
            </a:r>
          </a:p>
          <a:p>
            <a:pPr marL="342900" indent="-342900">
              <a:lnSpc>
                <a:spcPct val="85000"/>
              </a:lnSpc>
              <a:spcBef>
                <a:spcPct val="20000"/>
              </a:spcBef>
              <a:buClr>
                <a:srgbClr val="800000"/>
              </a:buClr>
              <a:buFontTx/>
              <a:buChar char="•"/>
            </a:pPr>
            <a:r>
              <a:rPr lang="es-ES" dirty="0" smtClean="0"/>
              <a:t>Resistentes a golpes y vibraciones (mayor compresión de las celdas).</a:t>
            </a:r>
          </a:p>
          <a:p>
            <a:pPr marL="342900" indent="-342900">
              <a:lnSpc>
                <a:spcPct val="85000"/>
              </a:lnSpc>
              <a:spcBef>
                <a:spcPct val="20000"/>
              </a:spcBef>
              <a:buClr>
                <a:srgbClr val="800000"/>
              </a:buClr>
              <a:buFontTx/>
              <a:buChar char="•"/>
            </a:pPr>
            <a:r>
              <a:rPr lang="es-ES" dirty="0" smtClean="0"/>
              <a:t>Tolerante a temperaturas extremas (menos cantidad de ácido que puede expandirse o contraerse). </a:t>
            </a:r>
          </a:p>
          <a:p>
            <a:pPr marL="342900" indent="-342900">
              <a:lnSpc>
                <a:spcPct val="85000"/>
              </a:lnSpc>
              <a:spcBef>
                <a:spcPct val="20000"/>
              </a:spcBef>
              <a:buClr>
                <a:srgbClr val="800000"/>
              </a:buClr>
              <a:buFontTx/>
              <a:buChar char="•"/>
            </a:pPr>
            <a:r>
              <a:rPr lang="es-ES" dirty="0" smtClean="0"/>
              <a:t>Mejor en aplicaciones Stand-</a:t>
            </a:r>
            <a:r>
              <a:rPr lang="es-ES" dirty="0" err="1" smtClean="0"/>
              <a:t>by</a:t>
            </a:r>
            <a:r>
              <a:rPr lang="es-ES" dirty="0" smtClean="0"/>
              <a:t> o flotación.</a:t>
            </a:r>
          </a:p>
          <a:p>
            <a:pPr marL="342900" indent="-342900">
              <a:lnSpc>
                <a:spcPct val="85000"/>
              </a:lnSpc>
              <a:spcBef>
                <a:spcPct val="20000"/>
              </a:spcBef>
              <a:buClr>
                <a:srgbClr val="800000"/>
              </a:buClr>
              <a:buFontTx/>
              <a:buChar char="•"/>
            </a:pPr>
            <a:r>
              <a:rPr lang="es-ES" dirty="0" smtClean="0"/>
              <a:t>Pueden soportar mayores picos de corriente.</a:t>
            </a:r>
          </a:p>
          <a:p>
            <a:pPr marL="342900" indent="-342900">
              <a:lnSpc>
                <a:spcPct val="85000"/>
              </a:lnSpc>
              <a:spcBef>
                <a:spcPct val="20000"/>
              </a:spcBef>
              <a:buClr>
                <a:srgbClr val="800000"/>
              </a:buClr>
              <a:buFontTx/>
              <a:buChar char="•"/>
            </a:pPr>
            <a:r>
              <a:rPr lang="es-ES" dirty="0" smtClean="0"/>
              <a:t>Menor resistencia interna, mas </a:t>
            </a:r>
            <a:r>
              <a:rPr lang="es-ES" dirty="0" err="1" smtClean="0"/>
              <a:t>faciles</a:t>
            </a:r>
            <a:r>
              <a:rPr lang="es-ES" dirty="0" smtClean="0"/>
              <a:t> de mantener en stock.</a:t>
            </a:r>
            <a:endParaRPr lang="es-ES" dirty="0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4648200" y="1038224"/>
            <a:ext cx="4343400" cy="498213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342900" indent="-342900" algn="ctr">
              <a:buClr>
                <a:srgbClr val="800000"/>
              </a:buClr>
            </a:pPr>
            <a:endParaRPr lang="es-ES" sz="2000" b="1" u="sng" dirty="0" smtClean="0"/>
          </a:p>
          <a:p>
            <a:pPr marL="342900" indent="-342900" algn="ctr">
              <a:buClr>
                <a:srgbClr val="800000"/>
              </a:buClr>
            </a:pPr>
            <a:r>
              <a:rPr lang="es-ES" sz="2000" b="1" u="sng" dirty="0" smtClean="0"/>
              <a:t>Desventajas (vs. Electrolito Liquido)</a:t>
            </a:r>
          </a:p>
          <a:p>
            <a:pPr marL="342900" indent="-342900" algn="ctr">
              <a:spcBef>
                <a:spcPct val="20000"/>
              </a:spcBef>
              <a:buClr>
                <a:srgbClr val="800000"/>
              </a:buClr>
            </a:pPr>
            <a:endParaRPr lang="es-ES" sz="2000" b="1" u="sng" dirty="0" smtClean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800000"/>
              </a:buClr>
              <a:buFontTx/>
              <a:buChar char="•"/>
            </a:pPr>
            <a:r>
              <a:rPr lang="es-ES" dirty="0" smtClean="0"/>
              <a:t>Mayor coste inicial (materiales mas puros, mayor coste de fabricación).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800000"/>
              </a:buClr>
              <a:buFontTx/>
              <a:buChar char="•"/>
            </a:pPr>
            <a:r>
              <a:rPr lang="es-ES" dirty="0" smtClean="0"/>
              <a:t>Menor capacidad que las Pb Abierto.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800000"/>
              </a:buClr>
              <a:buFontTx/>
              <a:buChar char="•"/>
            </a:pPr>
            <a:r>
              <a:rPr lang="es-ES" dirty="0" smtClean="0"/>
              <a:t>El agua no puede ser reemplazado.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800000"/>
              </a:buClr>
              <a:buFontTx/>
              <a:buChar char="•"/>
            </a:pPr>
            <a:r>
              <a:rPr lang="es-ES" dirty="0" smtClean="0"/>
              <a:t>Requiere cargadores con perfiles de carga muy específicos y especiales.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800000"/>
              </a:buClr>
              <a:buFontTx/>
              <a:buChar char="•"/>
            </a:pPr>
            <a:r>
              <a:rPr lang="es-ES" dirty="0" smtClean="0"/>
              <a:t>Las Pb abiertas, mayor numero de ciclos debido al Antimonio. Las VRLA tienen Calcio.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800000"/>
              </a:buClr>
              <a:buFontTx/>
              <a:buChar char="•"/>
            </a:pPr>
            <a:r>
              <a:rPr lang="es-ES" dirty="0" smtClean="0"/>
              <a:t>No se pueden ecualizar.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800000"/>
              </a:buClr>
              <a:buFontTx/>
              <a:buChar char="•"/>
            </a:pPr>
            <a:r>
              <a:rPr lang="es-ES" dirty="0" smtClean="0"/>
              <a:t>No diseñadas para ciclo profundo. Diseñadas para aplicaciones de flotación</a:t>
            </a:r>
            <a:r>
              <a:rPr lang="es-ES" b="1" dirty="0" smtClean="0">
                <a:solidFill>
                  <a:srgbClr val="000090"/>
                </a:solidFill>
              </a:rPr>
              <a:t>.  </a:t>
            </a:r>
            <a:endParaRPr lang="es-ES" sz="1400" b="1" dirty="0" smtClean="0">
              <a:solidFill>
                <a:srgbClr val="00009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800000"/>
              </a:buClr>
              <a:buFontTx/>
              <a:buChar char="•"/>
            </a:pPr>
            <a:endParaRPr lang="es-ES" sz="14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67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3"/>
          <p:cNvSpPr>
            <a:spLocks noChangeArrowheads="1"/>
          </p:cNvSpPr>
          <p:nvPr/>
        </p:nvSpPr>
        <p:spPr bwMode="auto">
          <a:xfrm>
            <a:off x="0" y="86678"/>
            <a:ext cx="9144000" cy="5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s-ES_tradnl" sz="2800" b="1" dirty="0">
                <a:solidFill>
                  <a:schemeClr val="bg1"/>
                </a:solidFill>
                <a:latin typeface="Calibri" charset="0"/>
              </a:rPr>
              <a:t>GEL vs AGM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12713" y="1188721"/>
            <a:ext cx="4581208" cy="45415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tIns="108000">
            <a:noAutofit/>
          </a:bodyPr>
          <a:lstStyle/>
          <a:p>
            <a:pPr algn="ctr">
              <a:lnSpc>
                <a:spcPct val="85000"/>
              </a:lnSpc>
              <a:spcBef>
                <a:spcPts val="600"/>
              </a:spcBef>
              <a:buClr>
                <a:srgbClr val="800000"/>
              </a:buClr>
              <a:defRPr/>
            </a:pPr>
            <a:r>
              <a:rPr lang="es-ES" sz="2000" b="1" u="sng" dirty="0" smtClean="0"/>
              <a:t>Ventajas del AGM</a:t>
            </a:r>
          </a:p>
          <a:p>
            <a:pPr algn="ctr">
              <a:lnSpc>
                <a:spcPct val="85000"/>
              </a:lnSpc>
              <a:spcBef>
                <a:spcPts val="600"/>
              </a:spcBef>
              <a:buClr>
                <a:srgbClr val="800000"/>
              </a:buClr>
              <a:defRPr/>
            </a:pPr>
            <a:endParaRPr lang="es-ES" sz="2000" b="1" u="sng" dirty="0" smtClean="0"/>
          </a:p>
          <a:p>
            <a:pPr marL="342900" indent="-342900">
              <a:lnSpc>
                <a:spcPct val="85000"/>
              </a:lnSpc>
              <a:spcBef>
                <a:spcPct val="20000"/>
              </a:spcBef>
              <a:buClr>
                <a:srgbClr val="800000"/>
              </a:buClr>
              <a:buFont typeface="Arial" charset="0"/>
              <a:buChar char="•"/>
              <a:defRPr/>
            </a:pPr>
            <a:r>
              <a:rPr lang="es-ES" dirty="0" smtClean="0"/>
              <a:t>Mejor en aplicaciones Stand-</a:t>
            </a:r>
            <a:r>
              <a:rPr lang="es-ES" dirty="0" err="1" smtClean="0"/>
              <a:t>by</a:t>
            </a:r>
            <a:endParaRPr lang="es-ES" dirty="0" smtClean="0"/>
          </a:p>
          <a:p>
            <a:pPr marL="342900" indent="-342900">
              <a:lnSpc>
                <a:spcPct val="85000"/>
              </a:lnSpc>
              <a:spcBef>
                <a:spcPct val="20000"/>
              </a:spcBef>
              <a:buClr>
                <a:srgbClr val="800000"/>
              </a:buClr>
              <a:buFont typeface="Arial" charset="0"/>
              <a:buChar char="•"/>
              <a:defRPr/>
            </a:pPr>
            <a:r>
              <a:rPr lang="es-ES" dirty="0" smtClean="0"/>
              <a:t>Menor resistencia interna (soportan grandes corrientes de descarga y carga,</a:t>
            </a:r>
          </a:p>
          <a:p>
            <a:pPr>
              <a:lnSpc>
                <a:spcPct val="85000"/>
              </a:lnSpc>
              <a:spcBef>
                <a:spcPct val="20000"/>
              </a:spcBef>
              <a:buClr>
                <a:srgbClr val="800000"/>
              </a:buClr>
              <a:defRPr/>
            </a:pPr>
            <a:r>
              <a:rPr lang="es-ES" dirty="0"/>
              <a:t> </a:t>
            </a:r>
            <a:r>
              <a:rPr lang="es-ES" dirty="0" smtClean="0"/>
              <a:t>      </a:t>
            </a:r>
            <a:r>
              <a:rPr lang="es-ES" dirty="0" smtClean="0">
                <a:sym typeface="Wingdings" pitchFamily="2" charset="2"/>
              </a:rPr>
              <a:t> </a:t>
            </a:r>
            <a:r>
              <a:rPr lang="es-ES" dirty="0" smtClean="0"/>
              <a:t>mayor eficiencia).</a:t>
            </a:r>
          </a:p>
          <a:p>
            <a:pPr marL="342900" indent="-342900">
              <a:lnSpc>
                <a:spcPct val="85000"/>
              </a:lnSpc>
              <a:spcBef>
                <a:spcPct val="20000"/>
              </a:spcBef>
              <a:buClr>
                <a:srgbClr val="800000"/>
              </a:buClr>
              <a:buFont typeface="Arial" charset="0"/>
              <a:buChar char="•"/>
              <a:defRPr/>
            </a:pPr>
            <a:r>
              <a:rPr lang="es-ES" dirty="0" smtClean="0"/>
              <a:t>Mejor en aplicaciones de mucho consumo.</a:t>
            </a:r>
          </a:p>
          <a:p>
            <a:pPr marL="342900" indent="-342900">
              <a:lnSpc>
                <a:spcPct val="85000"/>
              </a:lnSpc>
              <a:spcBef>
                <a:spcPct val="20000"/>
              </a:spcBef>
              <a:buClr>
                <a:srgbClr val="800000"/>
              </a:buClr>
              <a:buFont typeface="Arial" charset="0"/>
              <a:buChar char="•"/>
              <a:defRPr/>
            </a:pPr>
            <a:r>
              <a:rPr lang="es-ES" dirty="0" smtClean="0"/>
              <a:t>Mayor número de ciclos para descargas gasta el 50% DOD.</a:t>
            </a:r>
          </a:p>
          <a:p>
            <a:pPr marL="342900" indent="-342900">
              <a:lnSpc>
                <a:spcPct val="85000"/>
              </a:lnSpc>
              <a:spcBef>
                <a:spcPct val="20000"/>
              </a:spcBef>
              <a:buClr>
                <a:srgbClr val="800000"/>
              </a:buClr>
              <a:buFont typeface="Arial" charset="0"/>
              <a:buChar char="•"/>
              <a:defRPr/>
            </a:pPr>
            <a:r>
              <a:rPr lang="es-ES" dirty="0" smtClean="0"/>
              <a:t>Rinden mejor en temperaturas frías.</a:t>
            </a:r>
          </a:p>
          <a:p>
            <a:pPr marL="342900" indent="-342900">
              <a:lnSpc>
                <a:spcPct val="85000"/>
              </a:lnSpc>
              <a:spcBef>
                <a:spcPct val="20000"/>
              </a:spcBef>
              <a:buClr>
                <a:srgbClr val="800000"/>
              </a:buClr>
              <a:buFont typeface="Arial" charset="0"/>
              <a:buChar char="•"/>
              <a:defRPr/>
            </a:pPr>
            <a:r>
              <a:rPr lang="es-ES" dirty="0" smtClean="0"/>
              <a:t>No son muy sensibles al proceso de carga.</a:t>
            </a:r>
          </a:p>
          <a:p>
            <a:pPr marL="342900" indent="-342900">
              <a:lnSpc>
                <a:spcPct val="85000"/>
              </a:lnSpc>
              <a:spcBef>
                <a:spcPct val="20000"/>
              </a:spcBef>
              <a:buClr>
                <a:srgbClr val="800000"/>
              </a:buClr>
              <a:buFont typeface="Arial" charset="0"/>
              <a:buChar char="•"/>
              <a:defRPr/>
            </a:pPr>
            <a:r>
              <a:rPr lang="es-ES" dirty="0" smtClean="0"/>
              <a:t>Coste de fabricación menor, aprox. un 10% de diferencia.</a:t>
            </a:r>
          </a:p>
          <a:p>
            <a:pPr marL="342900" indent="-342900">
              <a:lnSpc>
                <a:spcPct val="85000"/>
              </a:lnSpc>
              <a:spcBef>
                <a:spcPct val="20000"/>
              </a:spcBef>
              <a:buClr>
                <a:srgbClr val="800000"/>
              </a:buClr>
              <a:buFont typeface="Arial" charset="0"/>
              <a:buChar char="•"/>
              <a:defRPr/>
            </a:pPr>
            <a:r>
              <a:rPr lang="es-ES" dirty="0" smtClean="0"/>
              <a:t>Mejor en aplicaciones donde hay vibraciones.</a:t>
            </a:r>
          </a:p>
          <a:p>
            <a:pPr>
              <a:lnSpc>
                <a:spcPct val="85000"/>
              </a:lnSpc>
              <a:spcBef>
                <a:spcPct val="20000"/>
              </a:spcBef>
              <a:buClr>
                <a:srgbClr val="800000"/>
              </a:buClr>
              <a:defRPr/>
            </a:pPr>
            <a:endParaRPr lang="es-ES" dirty="0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4795520" y="1188721"/>
            <a:ext cx="4196080" cy="454151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tIns="108000"/>
          <a:lstStyle/>
          <a:p>
            <a:pPr marL="342900" indent="-342900" algn="ctr">
              <a:spcBef>
                <a:spcPts val="1200"/>
              </a:spcBef>
              <a:buClr>
                <a:srgbClr val="800000"/>
              </a:buClr>
            </a:pPr>
            <a:r>
              <a:rPr lang="es-ES" sz="2000" b="1" u="sng" dirty="0" smtClean="0"/>
              <a:t>Ventajas del GEL</a:t>
            </a:r>
          </a:p>
          <a:p>
            <a:pPr marL="342900" indent="-342900" algn="ctr">
              <a:spcBef>
                <a:spcPts val="1200"/>
              </a:spcBef>
              <a:buClr>
                <a:srgbClr val="800000"/>
              </a:buClr>
            </a:pPr>
            <a:endParaRPr lang="es-ES" sz="2000" b="1" u="sng" dirty="0" smtClean="0"/>
          </a:p>
          <a:p>
            <a:pPr marL="342900" indent="-342900">
              <a:lnSpc>
                <a:spcPct val="85000"/>
              </a:lnSpc>
              <a:spcBef>
                <a:spcPct val="20000"/>
              </a:spcBef>
              <a:buClr>
                <a:srgbClr val="800000"/>
              </a:buClr>
              <a:buFontTx/>
              <a:buChar char="•"/>
            </a:pPr>
            <a:r>
              <a:rPr lang="es-ES" sz="2000" dirty="0" smtClean="0"/>
              <a:t>Mayor numero de ciclos para descargas superiores al 50% de DOD hasta el 100%.</a:t>
            </a:r>
          </a:p>
          <a:p>
            <a:pPr marL="342900" indent="-342900">
              <a:lnSpc>
                <a:spcPct val="85000"/>
              </a:lnSpc>
              <a:spcBef>
                <a:spcPct val="20000"/>
              </a:spcBef>
              <a:buClr>
                <a:srgbClr val="800000"/>
              </a:buClr>
              <a:buFontTx/>
              <a:buChar char="•"/>
            </a:pPr>
            <a:r>
              <a:rPr lang="es-ES" sz="2000" dirty="0" smtClean="0"/>
              <a:t>Rinden mejor en temperaturas muy altas.</a:t>
            </a:r>
          </a:p>
          <a:p>
            <a:pPr marL="342900" indent="-342900">
              <a:lnSpc>
                <a:spcPct val="85000"/>
              </a:lnSpc>
              <a:spcBef>
                <a:spcPct val="20000"/>
              </a:spcBef>
              <a:buClr>
                <a:srgbClr val="800000"/>
              </a:buClr>
              <a:buFontTx/>
              <a:buChar char="•"/>
            </a:pPr>
            <a:endParaRPr lang="es-ES" b="1" dirty="0" smtClean="0"/>
          </a:p>
          <a:p>
            <a:pPr marL="342900" indent="-342900">
              <a:lnSpc>
                <a:spcPct val="85000"/>
              </a:lnSpc>
              <a:spcBef>
                <a:spcPct val="20000"/>
              </a:spcBef>
              <a:buClr>
                <a:srgbClr val="800000"/>
              </a:buClr>
              <a:buFontTx/>
              <a:buChar char="•"/>
            </a:pPr>
            <a:endParaRPr lang="es-ES" sz="14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90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84949" y="1572883"/>
            <a:ext cx="7827963" cy="2585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/>
            <a:r>
              <a:rPr lang="es-ES" sz="54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Tecnologías </a:t>
            </a:r>
          </a:p>
          <a:p>
            <a:pPr algn="ctr"/>
            <a:r>
              <a:rPr lang="es-ES" sz="54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 </a:t>
            </a:r>
          </a:p>
          <a:p>
            <a:pPr algn="ctr"/>
            <a:r>
              <a:rPr lang="es-ES" sz="54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Placas</a:t>
            </a:r>
            <a:endParaRPr lang="es-ES" sz="5400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31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1"/>
          <a:stretch/>
        </p:blipFill>
        <p:spPr>
          <a:xfrm>
            <a:off x="2420389" y="744530"/>
            <a:ext cx="4410075" cy="3087732"/>
          </a:xfrm>
        </p:spPr>
      </p:pic>
      <p:sp>
        <p:nvSpPr>
          <p:cNvPr id="8" name="Text Box 66"/>
          <p:cNvSpPr txBox="1">
            <a:spLocks noChangeArrowheads="1"/>
          </p:cNvSpPr>
          <p:nvPr/>
        </p:nvSpPr>
        <p:spPr bwMode="auto">
          <a:xfrm>
            <a:off x="380144" y="4048018"/>
            <a:ext cx="4058292" cy="2044557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en-US" b="1" i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SLI    (Starting, Lighting, Ignition) </a:t>
            </a:r>
          </a:p>
          <a:p>
            <a:pPr>
              <a:lnSpc>
                <a:spcPct val="90000"/>
              </a:lnSpc>
              <a:spcBef>
                <a:spcPts val="600"/>
              </a:spcBef>
              <a:buFontTx/>
              <a:buChar char="•"/>
              <a:defRPr/>
            </a:pPr>
            <a:r>
              <a:rPr lang="en-US" sz="1600" i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1600" i="1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Placa</a:t>
            </a:r>
            <a:r>
              <a:rPr lang="en-US" sz="1600" i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16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P</a:t>
            </a:r>
            <a:r>
              <a:rPr lang="en-US" sz="1600" i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lana </a:t>
            </a:r>
            <a:r>
              <a:rPr lang="en-US" sz="1600" i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F</a:t>
            </a:r>
            <a:r>
              <a:rPr lang="en-US" sz="1600" i="1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ina</a:t>
            </a:r>
            <a:endParaRPr lang="en-US" sz="1600" i="1" dirty="0" smtClean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FontTx/>
              <a:buChar char="•"/>
              <a:defRPr/>
            </a:pPr>
            <a:r>
              <a:rPr lang="en-US" sz="1600" i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1600" i="1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Diseñada</a:t>
            </a:r>
            <a:r>
              <a:rPr lang="en-US" sz="1600" i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1600" i="1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para</a:t>
            </a:r>
            <a:r>
              <a:rPr lang="en-US" sz="1600" i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pastas </a:t>
            </a:r>
            <a:r>
              <a:rPr lang="en-US" sz="1600" i="1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porosas</a:t>
            </a:r>
            <a:r>
              <a:rPr lang="en-US" sz="1600" i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.</a:t>
            </a:r>
          </a:p>
          <a:p>
            <a:pPr>
              <a:lnSpc>
                <a:spcPct val="90000"/>
              </a:lnSpc>
              <a:spcBef>
                <a:spcPts val="600"/>
              </a:spcBef>
              <a:buFontTx/>
              <a:buChar char="•"/>
              <a:defRPr/>
            </a:pPr>
            <a:r>
              <a:rPr lang="en-US" sz="1600" i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1600" i="1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Intensidades</a:t>
            </a:r>
            <a:r>
              <a:rPr lang="en-US" sz="1600" i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1600" i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M</a:t>
            </a:r>
            <a:r>
              <a:rPr lang="en-US" sz="1600" i="1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uy</a:t>
            </a:r>
            <a:r>
              <a:rPr lang="en-US" sz="1600" i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1600" i="1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Altas</a:t>
            </a:r>
            <a:r>
              <a:rPr lang="en-US" sz="1600" i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–</a:t>
            </a:r>
            <a:r>
              <a:rPr lang="en-US" sz="1600" i="1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Poco</a:t>
            </a:r>
            <a:r>
              <a:rPr lang="en-US" sz="1600" i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1600" i="1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tiempo</a:t>
            </a:r>
            <a:r>
              <a:rPr lang="en-US" sz="1600" i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.</a:t>
            </a:r>
            <a:endParaRPr lang="en-US" sz="1600" i="1" dirty="0" smtClean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FontTx/>
              <a:buChar char="•"/>
              <a:defRPr/>
            </a:pPr>
            <a:r>
              <a:rPr lang="en-US" sz="1600" i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1600" i="1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Mucha</a:t>
            </a:r>
            <a:r>
              <a:rPr lang="en-US" sz="1600" i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1600" i="1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superficie</a:t>
            </a:r>
            <a:r>
              <a:rPr lang="en-US" sz="1600" i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= </a:t>
            </a:r>
            <a:r>
              <a:rPr lang="en-US" sz="1600" i="1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Más</a:t>
            </a:r>
            <a:r>
              <a:rPr lang="en-US" sz="1600" i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1600" i="1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Intensidad</a:t>
            </a:r>
            <a:r>
              <a:rPr lang="en-US" sz="1600" i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en A.</a:t>
            </a:r>
          </a:p>
          <a:p>
            <a:pPr>
              <a:lnSpc>
                <a:spcPct val="90000"/>
              </a:lnSpc>
              <a:spcBef>
                <a:spcPct val="5000"/>
              </a:spcBef>
              <a:buFontTx/>
              <a:buChar char="•"/>
              <a:defRPr/>
            </a:pPr>
            <a:endParaRPr lang="en-US" sz="1600" i="1" dirty="0" smtClean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9" name="Text Box 66"/>
          <p:cNvSpPr txBox="1">
            <a:spLocks noChangeArrowheads="1"/>
          </p:cNvSpPr>
          <p:nvPr/>
        </p:nvSpPr>
        <p:spPr bwMode="auto">
          <a:xfrm>
            <a:off x="4572000" y="4048018"/>
            <a:ext cx="4282069" cy="2044557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es-ES" i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s-ES" b="1" i="1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Deep-Cycle</a:t>
            </a:r>
            <a:r>
              <a:rPr lang="es-ES" b="1" i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:</a:t>
            </a:r>
          </a:p>
          <a:p>
            <a:pPr>
              <a:lnSpc>
                <a:spcPct val="90000"/>
              </a:lnSpc>
              <a:spcBef>
                <a:spcPts val="600"/>
              </a:spcBef>
              <a:buFontTx/>
              <a:buChar char="•"/>
              <a:defRPr/>
            </a:pPr>
            <a:r>
              <a:rPr lang="es-ES" sz="1600" i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Ancha y robusta estructura poligonal</a:t>
            </a:r>
          </a:p>
          <a:p>
            <a:pPr>
              <a:lnSpc>
                <a:spcPct val="90000"/>
              </a:lnSpc>
              <a:spcBef>
                <a:spcPts val="600"/>
              </a:spcBef>
              <a:buFontTx/>
              <a:buChar char="•"/>
              <a:defRPr/>
            </a:pPr>
            <a:r>
              <a:rPr lang="es-ES" sz="1600" i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Diseñada para la adhesión de Pasta de Alta Densidad.</a:t>
            </a:r>
          </a:p>
          <a:p>
            <a:pPr>
              <a:lnSpc>
                <a:spcPct val="90000"/>
              </a:lnSpc>
              <a:spcBef>
                <a:spcPts val="600"/>
              </a:spcBef>
              <a:buFontTx/>
              <a:buChar char="•"/>
              <a:defRPr/>
            </a:pPr>
            <a:r>
              <a:rPr lang="es-ES" sz="1600" i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Baja Corriente – Larga Duración.</a:t>
            </a:r>
          </a:p>
          <a:p>
            <a:pPr>
              <a:lnSpc>
                <a:spcPct val="90000"/>
              </a:lnSpc>
              <a:spcBef>
                <a:spcPts val="600"/>
              </a:spcBef>
              <a:buFontTx/>
              <a:buChar char="•"/>
              <a:defRPr/>
            </a:pPr>
            <a:r>
              <a:rPr lang="es-ES" sz="1600" i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Placas Gruesas = Más Capacidad en Ah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124101"/>
            <a:ext cx="9144000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eaLnBrk="0" hangingPunct="0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PLACAS de Baterías:   de ARRANQUE   vs.  de  CICLO PROFUNDO</a:t>
            </a:r>
            <a:endParaRPr 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84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6"/>
          <p:cNvSpPr txBox="1">
            <a:spLocks noChangeArrowheads="1"/>
          </p:cNvSpPr>
          <p:nvPr/>
        </p:nvSpPr>
        <p:spPr bwMode="auto">
          <a:xfrm>
            <a:off x="528960" y="5431124"/>
            <a:ext cx="3413125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"/>
              </a:spcBef>
              <a:defRPr/>
            </a:pPr>
            <a:r>
              <a:rPr lang="en-US" b="1" i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     Flat Plate </a:t>
            </a:r>
            <a:endParaRPr lang="en-US" i="1" dirty="0" smtClean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46082" name="Imagen 2" descr="plan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92" y="1159815"/>
            <a:ext cx="24511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Imagen 3" descr="screenshot_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680" y="1367652"/>
            <a:ext cx="5080000" cy="331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6"/>
          <p:cNvSpPr txBox="1">
            <a:spLocks noChangeArrowheads="1"/>
          </p:cNvSpPr>
          <p:nvPr/>
        </p:nvSpPr>
        <p:spPr bwMode="auto">
          <a:xfrm>
            <a:off x="5010067" y="5403343"/>
            <a:ext cx="3414713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"/>
              </a:spcBef>
              <a:defRPr/>
            </a:pPr>
            <a:r>
              <a:rPr lang="en-US" b="1" i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        Tubular Plate </a:t>
            </a:r>
            <a:endParaRPr lang="en-US" i="1" dirty="0" smtClean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8" name="Text Box 66"/>
          <p:cNvSpPr txBox="1">
            <a:spLocks noChangeArrowheads="1"/>
          </p:cNvSpPr>
          <p:nvPr/>
        </p:nvSpPr>
        <p:spPr bwMode="auto">
          <a:xfrm>
            <a:off x="528960" y="4983636"/>
            <a:ext cx="3413125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"/>
              </a:spcBef>
              <a:defRPr/>
            </a:pPr>
            <a:r>
              <a:rPr lang="en-US" b="1" i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    </a:t>
            </a:r>
            <a:r>
              <a:rPr lang="en-US" b="1" i="1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Placa</a:t>
            </a:r>
            <a:r>
              <a:rPr lang="en-US" b="1" i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Plana</a:t>
            </a:r>
            <a:endParaRPr lang="en-US" i="1" dirty="0" smtClean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9" name="Text Box 66"/>
          <p:cNvSpPr txBox="1">
            <a:spLocks noChangeArrowheads="1"/>
          </p:cNvSpPr>
          <p:nvPr/>
        </p:nvSpPr>
        <p:spPr bwMode="auto">
          <a:xfrm>
            <a:off x="5010067" y="4958425"/>
            <a:ext cx="3414713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"/>
              </a:spcBef>
              <a:defRPr/>
            </a:pPr>
            <a:r>
              <a:rPr lang="en-US" b="1" i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        </a:t>
            </a:r>
            <a:r>
              <a:rPr lang="en-US" b="1" i="1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Placa</a:t>
            </a:r>
            <a:r>
              <a:rPr lang="en-US" b="1" i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Tubular</a:t>
            </a:r>
            <a:endParaRPr lang="en-US" i="1" dirty="0" smtClean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08978" y="91083"/>
            <a:ext cx="8660361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PLACA PLANA  de  CICLO PROFUNDO   </a:t>
            </a:r>
            <a:r>
              <a:rPr lang="en-US" sz="2400" b="1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vs. </a:t>
            </a:r>
            <a:r>
              <a:rPr lang="en-US" sz="2400" b="1" dirty="0" smtClean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 TUBULAR</a:t>
            </a:r>
            <a:endParaRPr lang="en-US" sz="2400" b="1" dirty="0">
              <a:solidFill>
                <a:schemeClr val="bg1"/>
              </a:solidFill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778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171607" y="253890"/>
            <a:ext cx="9144000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>
              <a:defRPr/>
            </a:pPr>
            <a:r>
              <a:rPr lang="en-US" sz="2400" b="1" dirty="0" err="1" smtClean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Placa</a:t>
            </a:r>
            <a:r>
              <a:rPr lang="en-US" sz="2400" b="1" dirty="0" smtClean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 Plana &amp; Tubular</a:t>
            </a:r>
            <a:endParaRPr lang="en-US" sz="2400" b="1" dirty="0">
              <a:solidFill>
                <a:schemeClr val="bg1"/>
              </a:solidFill>
              <a:latin typeface="Calibri"/>
              <a:ea typeface="+mn-ea"/>
              <a:cs typeface="Calibri"/>
            </a:endParaRPr>
          </a:p>
        </p:txBody>
      </p:sp>
      <p:pic>
        <p:nvPicPr>
          <p:cNvPr id="50181" name="Imagen 1" descr="screenshot_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1920617"/>
            <a:ext cx="31750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6"/>
          <p:cNvSpPr txBox="1">
            <a:spLocks noChangeArrowheads="1"/>
          </p:cNvSpPr>
          <p:nvPr/>
        </p:nvSpPr>
        <p:spPr bwMode="auto">
          <a:xfrm>
            <a:off x="140785" y="973056"/>
            <a:ext cx="341312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"/>
              </a:spcBef>
              <a:defRPr/>
            </a:pPr>
            <a:r>
              <a:rPr lang="en-US" sz="1600" b="1" i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1600" b="1" i="1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Placa</a:t>
            </a:r>
            <a:r>
              <a:rPr lang="en-US" sz="1600" b="1" i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Plana</a:t>
            </a:r>
            <a:endParaRPr lang="en-US" sz="1600" i="1" dirty="0" smtClean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2" name="Text Box 66"/>
          <p:cNvSpPr txBox="1">
            <a:spLocks noChangeArrowheads="1"/>
          </p:cNvSpPr>
          <p:nvPr/>
        </p:nvSpPr>
        <p:spPr bwMode="auto">
          <a:xfrm>
            <a:off x="171607" y="5061657"/>
            <a:ext cx="341312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"/>
              </a:spcBef>
              <a:defRPr/>
            </a:pPr>
            <a:r>
              <a:rPr lang="en-US" sz="1600" b="1" i="1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Placa</a:t>
            </a:r>
            <a:r>
              <a:rPr lang="en-US" sz="1600" b="1" i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Tubular</a:t>
            </a:r>
            <a:endParaRPr lang="en-US" sz="1600" i="1" dirty="0" smtClean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3" name="Text Box 66"/>
          <p:cNvSpPr txBox="1">
            <a:spLocks noChangeArrowheads="1"/>
          </p:cNvSpPr>
          <p:nvPr/>
        </p:nvSpPr>
        <p:spPr bwMode="auto">
          <a:xfrm>
            <a:off x="-15035" y="1330717"/>
            <a:ext cx="6119351" cy="3465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285750" indent="-285750">
              <a:lnSpc>
                <a:spcPct val="90000"/>
              </a:lnSpc>
              <a:spcBef>
                <a:spcPct val="5000"/>
              </a:spcBef>
              <a:buFontTx/>
              <a:buChar char="-"/>
              <a:defRPr/>
            </a:pPr>
            <a:r>
              <a:rPr lang="en-US" sz="1600" b="1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Menor</a:t>
            </a:r>
            <a:r>
              <a:rPr lang="en-US" sz="1600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1600" b="1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mantenimiento</a:t>
            </a:r>
            <a:r>
              <a:rPr lang="en-US" sz="1600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.</a:t>
            </a:r>
            <a:endParaRPr lang="en-US" sz="1600" b="1" i="1" dirty="0" smtClean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>
              <a:defRPr/>
            </a:pPr>
            <a:r>
              <a:rPr lang="es-ES" sz="1600" dirty="0"/>
              <a:t> </a:t>
            </a:r>
            <a:r>
              <a:rPr lang="es-ES" sz="1600" dirty="0" smtClean="0"/>
              <a:t>    Voltaje final de carga 2.58 voltios por celda.</a:t>
            </a:r>
          </a:p>
          <a:p>
            <a:pPr>
              <a:defRPr/>
            </a:pPr>
            <a:r>
              <a:rPr lang="es-ES" sz="1600" dirty="0" smtClean="0"/>
              <a:t>      Al final de la vida el consumo de agua en las placas tubulares</a:t>
            </a:r>
          </a:p>
          <a:p>
            <a:pPr>
              <a:defRPr/>
            </a:pPr>
            <a:r>
              <a:rPr lang="es-ES" sz="1600" dirty="0" smtClean="0"/>
              <a:t>     es más del doble.</a:t>
            </a:r>
          </a:p>
          <a:p>
            <a:pPr>
              <a:defRPr/>
            </a:pPr>
            <a:endParaRPr lang="en-US" sz="1600" b="1" i="1" dirty="0" smtClean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marL="285750" indent="-285750">
              <a:lnSpc>
                <a:spcPct val="90000"/>
              </a:lnSpc>
              <a:spcBef>
                <a:spcPct val="5000"/>
              </a:spcBef>
              <a:buFontTx/>
              <a:buChar char="-"/>
              <a:defRPr/>
            </a:pPr>
            <a:r>
              <a:rPr lang="en-US" sz="1600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Mejor</a:t>
            </a:r>
            <a:r>
              <a:rPr lang="en-US" sz="16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1600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rendimiento</a:t>
            </a:r>
            <a:r>
              <a:rPr lang="en-US" sz="16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1600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para</a:t>
            </a:r>
            <a:r>
              <a:rPr lang="en-US" sz="16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1600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corrientes</a:t>
            </a:r>
            <a:r>
              <a:rPr lang="en-US" sz="16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de </a:t>
            </a:r>
            <a:r>
              <a:rPr lang="en-US" sz="1600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descarga</a:t>
            </a:r>
            <a:r>
              <a:rPr lang="en-US" sz="16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1600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elevadas</a:t>
            </a:r>
            <a:r>
              <a:rPr lang="en-US" sz="16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.</a:t>
            </a:r>
          </a:p>
          <a:p>
            <a:pPr>
              <a:lnSpc>
                <a:spcPct val="90000"/>
              </a:lnSpc>
              <a:spcBef>
                <a:spcPct val="5000"/>
              </a:spcBef>
              <a:defRPr/>
            </a:pPr>
            <a:endParaRPr lang="en-US" sz="1600" dirty="0" smtClean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marL="285750" indent="-285750">
              <a:lnSpc>
                <a:spcPct val="90000"/>
              </a:lnSpc>
              <a:spcBef>
                <a:spcPct val="5000"/>
              </a:spcBef>
              <a:buFontTx/>
              <a:buChar char="-"/>
              <a:defRPr/>
            </a:pPr>
            <a:r>
              <a:rPr lang="en-US" sz="1600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Profundidad</a:t>
            </a:r>
            <a:r>
              <a:rPr lang="en-US" sz="16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de </a:t>
            </a:r>
            <a:r>
              <a:rPr lang="en-US" sz="1600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descarga</a:t>
            </a:r>
            <a:r>
              <a:rPr lang="en-US" sz="16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hasta el 100%.</a:t>
            </a:r>
          </a:p>
          <a:p>
            <a:pPr>
              <a:lnSpc>
                <a:spcPct val="90000"/>
              </a:lnSpc>
              <a:spcBef>
                <a:spcPct val="5000"/>
              </a:spcBef>
              <a:defRPr/>
            </a:pPr>
            <a:endParaRPr lang="en-US" sz="1600" dirty="0" smtClean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marL="285750" indent="-285750">
              <a:buFontTx/>
              <a:buChar char="-"/>
              <a:defRPr/>
            </a:pPr>
            <a:r>
              <a:rPr lang="es-ES" sz="1600" dirty="0" smtClean="0"/>
              <a:t>Menor desprendimiento del material de las rejillas, este desprendimiento produce cortocircuitos haciendo que la vida de batería se vea reducida con antelación.</a:t>
            </a:r>
          </a:p>
          <a:p>
            <a:pPr>
              <a:defRPr/>
            </a:pPr>
            <a:endParaRPr lang="es-ES" sz="1600" dirty="0" smtClean="0"/>
          </a:p>
          <a:p>
            <a:pPr marL="285750" indent="-285750">
              <a:buFontTx/>
              <a:buChar char="-"/>
              <a:defRPr/>
            </a:pPr>
            <a:r>
              <a:rPr lang="es-ES" sz="1600" dirty="0" smtClean="0"/>
              <a:t>Mayor número de ciclos por vida que la placa tubular.</a:t>
            </a:r>
          </a:p>
        </p:txBody>
      </p:sp>
      <p:sp>
        <p:nvSpPr>
          <p:cNvPr id="14" name="Text Box 66"/>
          <p:cNvSpPr txBox="1">
            <a:spLocks noChangeArrowheads="1"/>
          </p:cNvSpPr>
          <p:nvPr/>
        </p:nvSpPr>
        <p:spPr bwMode="auto">
          <a:xfrm>
            <a:off x="140785" y="5409979"/>
            <a:ext cx="8777409" cy="102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"/>
              </a:spcBef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-  </a:t>
            </a:r>
            <a:r>
              <a:rPr lang="en-US" sz="1600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Mejor</a:t>
            </a:r>
            <a:r>
              <a:rPr lang="en-US" sz="16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1600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rendimiento</a:t>
            </a:r>
            <a:r>
              <a:rPr lang="en-US" sz="16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1600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para</a:t>
            </a:r>
            <a:r>
              <a:rPr lang="en-US" sz="16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1600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corrientes</a:t>
            </a:r>
            <a:r>
              <a:rPr lang="en-US" sz="16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de </a:t>
            </a:r>
            <a:r>
              <a:rPr lang="en-US" sz="1600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descarga</a:t>
            </a:r>
            <a:r>
              <a:rPr lang="en-US" sz="16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1600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muy</a:t>
            </a:r>
            <a:r>
              <a:rPr lang="en-US" sz="16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1600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bajas</a:t>
            </a:r>
            <a:r>
              <a:rPr lang="en-US" sz="16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y </a:t>
            </a:r>
            <a:r>
              <a:rPr lang="en-US" sz="1600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lentas</a:t>
            </a:r>
            <a:r>
              <a:rPr lang="en-US" sz="16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.</a:t>
            </a:r>
          </a:p>
          <a:p>
            <a:pPr>
              <a:lnSpc>
                <a:spcPct val="90000"/>
              </a:lnSpc>
              <a:spcBef>
                <a:spcPct val="5000"/>
              </a:spcBef>
              <a:defRPr/>
            </a:pPr>
            <a:r>
              <a:rPr lang="es-ES" sz="1600" dirty="0" smtClean="0"/>
              <a:t> -  El Voltaje final de carga </a:t>
            </a:r>
            <a:r>
              <a:rPr lang="es-ES" sz="1600" dirty="0"/>
              <a:t>es 2.68 voltios </a:t>
            </a:r>
            <a:r>
              <a:rPr lang="es-ES" sz="1600" dirty="0" smtClean="0"/>
              <a:t>por </a:t>
            </a:r>
            <a:r>
              <a:rPr lang="es-ES" sz="1600" dirty="0"/>
              <a:t>celda</a:t>
            </a:r>
            <a:r>
              <a:rPr lang="es-ES" sz="1600" dirty="0" smtClean="0"/>
              <a:t>.</a:t>
            </a:r>
            <a:endParaRPr lang="en-US" sz="1600" dirty="0" smtClean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>
              <a:defRPr/>
            </a:pPr>
            <a:r>
              <a:rPr lang="es-ES" sz="1600" dirty="0" smtClean="0"/>
              <a:t> -  El mayor beneficio es mayor energía especifica que batería de placa plana equivalente.</a:t>
            </a:r>
            <a:endParaRPr lang="en-US" sz="1600" dirty="0" smtClean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>
              <a:lnSpc>
                <a:spcPct val="90000"/>
              </a:lnSpc>
              <a:spcBef>
                <a:spcPct val="5000"/>
              </a:spcBef>
              <a:defRPr/>
            </a:pPr>
            <a:r>
              <a:rPr lang="en-US" sz="1600" b="1" i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endParaRPr lang="en-US" sz="1600" i="1" dirty="0" smtClean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237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/>
          <p:cNvSpPr>
            <a:spLocks noChangeArrowheads="1"/>
          </p:cNvSpPr>
          <p:nvPr/>
        </p:nvSpPr>
        <p:spPr bwMode="auto">
          <a:xfrm>
            <a:off x="657807" y="1113428"/>
            <a:ext cx="7827962" cy="144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s-ES" altLang="es-ES_tradnl" sz="4400" b="1" dirty="0" smtClean="0"/>
              <a:t>Introducción de </a:t>
            </a:r>
          </a:p>
          <a:p>
            <a:pPr algn="ctr"/>
            <a:endParaRPr lang="es-ES" altLang="es-ES_tradnl" sz="44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196" y="2768161"/>
            <a:ext cx="2386573" cy="117837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90" y="2868397"/>
            <a:ext cx="3602350" cy="9779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587" y="4255707"/>
            <a:ext cx="3470017" cy="145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393903" y="1963950"/>
            <a:ext cx="6345044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s-ES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Términos técnicos</a:t>
            </a:r>
          </a:p>
          <a:p>
            <a:pPr algn="ctr">
              <a:spcAft>
                <a:spcPts val="1200"/>
              </a:spcAft>
            </a:pPr>
            <a:r>
              <a:rPr lang="es-ES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relacionados con </a:t>
            </a:r>
          </a:p>
          <a:p>
            <a:pPr algn="ctr">
              <a:spcAft>
                <a:spcPts val="1200"/>
              </a:spcAft>
            </a:pPr>
            <a:r>
              <a:rPr lang="es-ES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Baterías</a:t>
            </a:r>
            <a:endParaRPr lang="es-ES" sz="4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48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-20320" y="76200"/>
            <a:ext cx="9144000" cy="5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>
              <a:defRPr/>
            </a:pPr>
            <a:r>
              <a:rPr lang="es-ES" sz="2800" b="1" smtClean="0">
                <a:solidFill>
                  <a:schemeClr val="bg1"/>
                </a:solidFill>
                <a:latin typeface="Calibri"/>
                <a:cs typeface="Calibri"/>
              </a:rPr>
              <a:t>Conceptos de electricidad</a:t>
            </a:r>
            <a:endParaRPr lang="es-ES" sz="2800" b="1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854153" y="986090"/>
            <a:ext cx="7732287" cy="5064389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Webdings" charset="0"/>
              <a:buChar char="="/>
            </a:pPr>
            <a:r>
              <a:rPr lang="en-US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Ampere (A):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 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La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velocidad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 a la que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fluye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 la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carga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eléctrica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 en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una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corriente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 ( 1A = 1C /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seg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)</a:t>
            </a:r>
            <a:endParaRPr lang="en-US" sz="2400" i="1" dirty="0" smtClean="0">
              <a:solidFill>
                <a:schemeClr val="tx1">
                  <a:lumMod val="85000"/>
                  <a:lumOff val="15000"/>
                </a:schemeClr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buFont typeface="Webdings" charset="0"/>
              <a:buChar char="="/>
            </a:pPr>
            <a:r>
              <a:rPr lang="en-US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Ampere-</a:t>
            </a:r>
            <a:r>
              <a:rPr lang="en-US" sz="24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Hora</a:t>
            </a:r>
            <a:r>
              <a:rPr lang="en-US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 (Ah): 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Medida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 de la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corriente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multipli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-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cada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por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 el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tiempo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. 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   La </a:t>
            </a:r>
            <a:r>
              <a:rPr lang="en-US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Capacidad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 de la </a:t>
            </a:r>
            <a:r>
              <a:rPr lang="en-US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Batería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 se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 da en 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Ah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   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             1 Ah = 1 A x 1 h</a:t>
            </a:r>
            <a:endParaRPr lang="en-US" sz="2400" i="1" dirty="0" smtClean="0">
              <a:solidFill>
                <a:schemeClr val="tx1">
                  <a:lumMod val="85000"/>
                  <a:lumOff val="15000"/>
                </a:schemeClr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Webdings" charset="0"/>
              <a:buChar char="="/>
            </a:pPr>
            <a:r>
              <a:rPr lang="en-US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Watt (W)</a:t>
            </a:r>
            <a:r>
              <a:rPr lang="en-US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:</a:t>
            </a:r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 </a:t>
            </a:r>
            <a:r>
              <a:rPr lang="es-E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La tasa del uso de energía para hacer el trabajo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. </a:t>
            </a:r>
            <a:r>
              <a:rPr lang="en-US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Potencia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(1 Watt = 1 Volt x 1 A)</a:t>
            </a:r>
          </a:p>
          <a:p>
            <a:pPr>
              <a:lnSpc>
                <a:spcPct val="90000"/>
              </a:lnSpc>
              <a:buFont typeface="Webdings" charset="0"/>
              <a:buChar char="="/>
            </a:pPr>
            <a:endParaRPr lang="en-US" sz="2400" i="1" dirty="0" smtClean="0">
              <a:solidFill>
                <a:schemeClr val="tx1">
                  <a:lumMod val="85000"/>
                  <a:lumOff val="15000"/>
                </a:schemeClr>
              </a:solidFill>
              <a:latin typeface="Arial" charset="0"/>
            </a:endParaRPr>
          </a:p>
          <a:p>
            <a:pPr>
              <a:lnSpc>
                <a:spcPct val="90000"/>
              </a:lnSpc>
              <a:buFont typeface="Webdings" charset="0"/>
              <a:buChar char="="/>
            </a:pPr>
            <a:r>
              <a:rPr lang="en-US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Watt-</a:t>
            </a:r>
            <a:r>
              <a:rPr lang="en-US" sz="24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Hora</a:t>
            </a:r>
            <a:r>
              <a:rPr lang="en-US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 (Wh):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 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Medida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 de la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Energía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,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como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potencia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por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tiempo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 </a:t>
            </a:r>
          </a:p>
          <a:p>
            <a:pPr marL="0" indent="0">
              <a:lnSpc>
                <a:spcPct val="90000"/>
              </a:lnSpc>
              <a:spcBef>
                <a:spcPts val="1200"/>
              </a:spcBef>
              <a:buNone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              1 Watt-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hora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 = 1 Volt x 1 A x 1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Hora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14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s-ES" altLang="es-ES_tradnl" sz="1800"/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0" y="98425"/>
            <a:ext cx="9144000" cy="5854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>
              <a:defRPr/>
            </a:pPr>
            <a:r>
              <a:rPr lang="es-ES" sz="3200" b="1" dirty="0" smtClean="0">
                <a:solidFill>
                  <a:schemeClr val="bg1"/>
                </a:solidFill>
                <a:latin typeface="Calibri"/>
                <a:cs typeface="Calibri"/>
              </a:rPr>
              <a:t>Capacidad de las Baterías</a:t>
            </a:r>
            <a:endParaRPr lang="es-ES" sz="32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685800" y="995164"/>
            <a:ext cx="7875587" cy="2185856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>
            <a:spAutoFit/>
          </a:bodyPr>
          <a:lstStyle/>
          <a:p>
            <a:pPr algn="ctr"/>
            <a:r>
              <a:rPr lang="es-ES" sz="2600" i="1" dirty="0" smtClean="0"/>
              <a:t>La </a:t>
            </a:r>
            <a:r>
              <a:rPr lang="es-ES" sz="3200" b="1" i="1" dirty="0" smtClean="0"/>
              <a:t>capacidad </a:t>
            </a:r>
            <a:r>
              <a:rPr lang="es-ES" sz="2600" i="1" dirty="0" smtClean="0"/>
              <a:t>de una batería </a:t>
            </a:r>
          </a:p>
          <a:p>
            <a:pPr algn="ctr"/>
            <a:r>
              <a:rPr lang="es-ES" sz="2600" i="1" dirty="0" smtClean="0"/>
              <a:t>es el total de la electricidad medida en </a:t>
            </a:r>
            <a:r>
              <a:rPr lang="es-ES" sz="2600" b="1" i="1" dirty="0" smtClean="0"/>
              <a:t>Ah</a:t>
            </a:r>
            <a:r>
              <a:rPr lang="es-ES" sz="2600" i="1" dirty="0" smtClean="0"/>
              <a:t> que la batería puede proveer a una carga de consumo bajo </a:t>
            </a:r>
            <a:r>
              <a:rPr lang="es-ES" sz="2600" i="1" dirty="0"/>
              <a:t>unas condiciones </a:t>
            </a:r>
            <a:r>
              <a:rPr lang="es-ES" sz="2600" i="1" dirty="0" smtClean="0"/>
              <a:t>específicas</a:t>
            </a:r>
          </a:p>
          <a:p>
            <a:pPr algn="ctr"/>
            <a:r>
              <a:rPr lang="es-ES" sz="2600" i="1" dirty="0" smtClean="0"/>
              <a:t>(Ratio de Descarga, Temperatura, Edad, etc.)</a:t>
            </a:r>
            <a:endParaRPr lang="es-ES" sz="2600" i="1" dirty="0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310640" y="3661995"/>
            <a:ext cx="7112000" cy="2247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r>
              <a:rPr lang="en-US" sz="2800" b="1" dirty="0" smtClean="0"/>
              <a:t>  </a:t>
            </a:r>
            <a:r>
              <a:rPr lang="en-US" sz="2800" b="1" dirty="0" err="1" smtClean="0"/>
              <a:t>Medida</a:t>
            </a:r>
            <a:r>
              <a:rPr lang="en-US" sz="2800" b="1" dirty="0" smtClean="0"/>
              <a:t> en 20 </a:t>
            </a:r>
            <a:r>
              <a:rPr lang="en-US" sz="2800" b="1" dirty="0" err="1" smtClean="0"/>
              <a:t>horas</a:t>
            </a:r>
            <a:r>
              <a:rPr lang="en-US" sz="2800" b="1" dirty="0" smtClean="0"/>
              <a:t>   =  </a:t>
            </a:r>
            <a:r>
              <a:rPr lang="en-US" sz="2800" b="1" dirty="0"/>
              <a:t>100% </a:t>
            </a:r>
            <a:r>
              <a:rPr lang="en-US" sz="2800" b="1" dirty="0" err="1" smtClean="0"/>
              <a:t>Capacida</a:t>
            </a:r>
            <a:r>
              <a:rPr lang="en-US" sz="2800" b="1" dirty="0" err="1"/>
              <a:t>d</a:t>
            </a:r>
            <a:r>
              <a:rPr lang="en-US" sz="2800" b="1" dirty="0" smtClean="0"/>
              <a:t> </a:t>
            </a:r>
            <a:r>
              <a:rPr lang="en-US" sz="2800" b="1" dirty="0"/>
              <a:t>C</a:t>
            </a:r>
            <a:r>
              <a:rPr lang="en-US" sz="2800" b="1" baseline="-25000" dirty="0"/>
              <a:t>20</a:t>
            </a:r>
            <a:endParaRPr lang="en-US" sz="2800" b="1" dirty="0"/>
          </a:p>
          <a:p>
            <a:r>
              <a:rPr lang="en-US" sz="2800" b="1" dirty="0"/>
              <a:t> 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Medida</a:t>
            </a:r>
            <a:r>
              <a:rPr lang="en-US" sz="2800" b="1" dirty="0" smtClean="0"/>
              <a:t> </a:t>
            </a:r>
            <a:r>
              <a:rPr lang="en-US" sz="2800" b="1" dirty="0"/>
              <a:t>en 8</a:t>
            </a:r>
            <a:r>
              <a:rPr lang="en-US" sz="2800" b="1" dirty="0" smtClean="0"/>
              <a:t> </a:t>
            </a:r>
            <a:r>
              <a:rPr lang="en-US" sz="2800" b="1" dirty="0" err="1"/>
              <a:t>horas</a:t>
            </a:r>
            <a:r>
              <a:rPr lang="en-US" sz="2800" b="1" dirty="0"/>
              <a:t>   </a:t>
            </a:r>
            <a:r>
              <a:rPr lang="en-US" sz="2800" b="1" dirty="0" smtClean="0"/>
              <a:t>  =    </a:t>
            </a:r>
            <a:r>
              <a:rPr lang="en-US" sz="2800" b="1" dirty="0"/>
              <a:t>88% </a:t>
            </a:r>
            <a:r>
              <a:rPr lang="en-US" sz="2800" b="1" dirty="0" smtClean="0"/>
              <a:t>de </a:t>
            </a:r>
            <a:r>
              <a:rPr lang="en-US" sz="2800" b="1" dirty="0"/>
              <a:t>C</a:t>
            </a:r>
            <a:r>
              <a:rPr lang="en-US" sz="2800" b="1" baseline="-25000" dirty="0"/>
              <a:t>20</a:t>
            </a:r>
            <a:endParaRPr lang="en-US" sz="2800" b="1" dirty="0"/>
          </a:p>
          <a:p>
            <a:r>
              <a:rPr lang="en-US" sz="2800" b="1" dirty="0"/>
              <a:t> 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Medida</a:t>
            </a:r>
            <a:r>
              <a:rPr lang="en-US" sz="2800" b="1" dirty="0" smtClean="0"/>
              <a:t> </a:t>
            </a:r>
            <a:r>
              <a:rPr lang="en-US" sz="2800" b="1" dirty="0"/>
              <a:t>en 5</a:t>
            </a:r>
            <a:r>
              <a:rPr lang="en-US" sz="2800" b="1" dirty="0" smtClean="0"/>
              <a:t> </a:t>
            </a:r>
            <a:r>
              <a:rPr lang="en-US" sz="2800" b="1" dirty="0" err="1"/>
              <a:t>horas</a:t>
            </a:r>
            <a:r>
              <a:rPr lang="en-US" sz="2800" b="1" dirty="0"/>
              <a:t> </a:t>
            </a:r>
            <a:r>
              <a:rPr lang="en-US" sz="2800" b="1" dirty="0" smtClean="0"/>
              <a:t>    =    </a:t>
            </a:r>
            <a:r>
              <a:rPr lang="en-US" sz="2800" b="1" dirty="0"/>
              <a:t>84% </a:t>
            </a:r>
            <a:r>
              <a:rPr lang="en-US" sz="2800" b="1" dirty="0" smtClean="0"/>
              <a:t>de </a:t>
            </a:r>
            <a:r>
              <a:rPr lang="en-US" sz="2800" b="1" dirty="0"/>
              <a:t>C</a:t>
            </a:r>
            <a:r>
              <a:rPr lang="en-US" sz="2800" b="1" baseline="-25000" dirty="0"/>
              <a:t>20</a:t>
            </a:r>
            <a:endParaRPr lang="en-US" sz="2800" b="1" dirty="0"/>
          </a:p>
          <a:p>
            <a:r>
              <a:rPr lang="en-US" sz="2800" b="1" dirty="0"/>
              <a:t>  </a:t>
            </a:r>
            <a:r>
              <a:rPr lang="en-US" sz="2800" b="1" dirty="0" err="1"/>
              <a:t>Medida</a:t>
            </a:r>
            <a:r>
              <a:rPr lang="en-US" sz="2800" b="1" dirty="0"/>
              <a:t> en 3</a:t>
            </a:r>
            <a:r>
              <a:rPr lang="en-US" sz="2800" b="1" dirty="0" smtClean="0"/>
              <a:t> </a:t>
            </a:r>
            <a:r>
              <a:rPr lang="en-US" sz="2800" b="1" dirty="0" err="1"/>
              <a:t>horas</a:t>
            </a:r>
            <a:r>
              <a:rPr lang="en-US" sz="2800" b="1" dirty="0"/>
              <a:t> </a:t>
            </a:r>
            <a:r>
              <a:rPr lang="en-US" sz="2800" b="1" dirty="0" smtClean="0"/>
              <a:t>    =    </a:t>
            </a:r>
            <a:r>
              <a:rPr lang="en-US" sz="2800" b="1" dirty="0"/>
              <a:t>74% </a:t>
            </a:r>
            <a:r>
              <a:rPr lang="en-US" sz="2800" b="1" dirty="0" smtClean="0"/>
              <a:t>de </a:t>
            </a:r>
            <a:r>
              <a:rPr lang="en-US" sz="2800" b="1" dirty="0"/>
              <a:t>C</a:t>
            </a:r>
            <a:r>
              <a:rPr lang="en-US" sz="2800" b="1" baseline="-25000" dirty="0"/>
              <a:t>20</a:t>
            </a:r>
            <a:endParaRPr lang="en-US" sz="2800" b="1" dirty="0"/>
          </a:p>
          <a:p>
            <a:r>
              <a:rPr lang="en-US" sz="2800" b="1" dirty="0"/>
              <a:t>  </a:t>
            </a:r>
            <a:r>
              <a:rPr lang="en-US" sz="2800" b="1" dirty="0" err="1"/>
              <a:t>Medida</a:t>
            </a:r>
            <a:r>
              <a:rPr lang="en-US" sz="2800" b="1" dirty="0"/>
              <a:t> en </a:t>
            </a:r>
            <a:r>
              <a:rPr lang="en-US" sz="2800" b="1" dirty="0" smtClean="0"/>
              <a:t>1 </a:t>
            </a:r>
            <a:r>
              <a:rPr lang="en-US" sz="2800" b="1" dirty="0" err="1"/>
              <a:t>horas</a:t>
            </a:r>
            <a:r>
              <a:rPr lang="en-US" sz="2800" b="1" dirty="0"/>
              <a:t> </a:t>
            </a:r>
            <a:r>
              <a:rPr lang="en-US" sz="2800" b="1" dirty="0" smtClean="0"/>
              <a:t>    =    </a:t>
            </a:r>
            <a:r>
              <a:rPr lang="en-US" sz="2800" b="1" dirty="0"/>
              <a:t>59% </a:t>
            </a:r>
            <a:r>
              <a:rPr lang="en-US" sz="2800" b="1" dirty="0" smtClean="0"/>
              <a:t>de </a:t>
            </a:r>
            <a:r>
              <a:rPr lang="en-US" sz="2800" b="1" dirty="0"/>
              <a:t>C</a:t>
            </a:r>
            <a:r>
              <a:rPr lang="en-US" sz="2800" b="1" baseline="-25000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37401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2"/>
          <p:cNvSpPr>
            <a:spLocks noChangeArrowheads="1"/>
          </p:cNvSpPr>
          <p:nvPr/>
        </p:nvSpPr>
        <p:spPr bwMode="auto">
          <a:xfrm>
            <a:off x="609600" y="1198880"/>
            <a:ext cx="7985125" cy="4277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algn="ctr" eaLnBrk="0" hangingPunct="0">
              <a:defRPr/>
            </a:pPr>
            <a:r>
              <a:rPr lang="es-ES" sz="2800" b="1" dirty="0" smtClean="0"/>
              <a:t>Relaciones</a:t>
            </a:r>
          </a:p>
          <a:p>
            <a:pPr algn="ctr" eaLnBrk="0" hangingPunct="0">
              <a:defRPr/>
            </a:pPr>
            <a:endParaRPr lang="es-ES" sz="2800" b="1" dirty="0" smtClean="0"/>
          </a:p>
          <a:p>
            <a:pPr algn="ctr" eaLnBrk="0" hangingPunct="0">
              <a:defRPr/>
            </a:pPr>
            <a:r>
              <a:rPr lang="es-ES" sz="2800" b="1" dirty="0" smtClean="0"/>
              <a:t>Voltaje en Circuito Abierto   </a:t>
            </a:r>
            <a:r>
              <a:rPr lang="es-ES" sz="2800" b="1" dirty="0" smtClean="0">
                <a:sym typeface="Symbol" pitchFamily="18" charset="2"/>
              </a:rPr>
              <a:t></a:t>
            </a:r>
            <a:r>
              <a:rPr lang="es-ES" sz="2800" b="1" dirty="0" smtClean="0"/>
              <a:t>   Densidad</a:t>
            </a:r>
          </a:p>
          <a:p>
            <a:pPr algn="ctr" eaLnBrk="0" hangingPunct="0">
              <a:defRPr/>
            </a:pPr>
            <a:endParaRPr lang="es-ES" sz="2800" b="1" dirty="0" smtClean="0"/>
          </a:p>
          <a:p>
            <a:pPr algn="ctr" eaLnBrk="0" hangingPunct="0">
              <a:defRPr/>
            </a:pPr>
            <a:r>
              <a:rPr lang="es-ES" sz="2800" b="1" dirty="0" smtClean="0"/>
              <a:t>Voltaje en Circuito Abierto   </a:t>
            </a:r>
            <a:r>
              <a:rPr lang="es-ES" sz="2800" b="1" dirty="0" smtClean="0">
                <a:sym typeface="Symbol" pitchFamily="18" charset="2"/>
              </a:rPr>
              <a:t>   </a:t>
            </a:r>
            <a:r>
              <a:rPr lang="es-ES" sz="2800" b="1" dirty="0" smtClean="0"/>
              <a:t>Densidad  +  0.845 </a:t>
            </a:r>
          </a:p>
          <a:p>
            <a:pPr algn="ctr" eaLnBrk="0" hangingPunct="0">
              <a:defRPr/>
            </a:pPr>
            <a:endParaRPr lang="es-ES" sz="2800" b="1" dirty="0" smtClean="0"/>
          </a:p>
          <a:p>
            <a:pPr algn="ctr" eaLnBrk="0" hangingPunct="0">
              <a:defRPr/>
            </a:pPr>
            <a:r>
              <a:rPr lang="es-ES" sz="2800" b="1" dirty="0" smtClean="0"/>
              <a:t>Voltaje en Circuito Abierto   </a:t>
            </a:r>
            <a:r>
              <a:rPr lang="es-ES" sz="2800" b="1" dirty="0" smtClean="0">
                <a:sym typeface="Symbol" pitchFamily="18" charset="2"/>
              </a:rPr>
              <a:t>  </a:t>
            </a:r>
            <a:r>
              <a:rPr lang="es-ES" sz="2800" b="1" dirty="0" smtClean="0"/>
              <a:t> Estado de Carga</a:t>
            </a:r>
          </a:p>
          <a:p>
            <a:pPr algn="ctr" eaLnBrk="0" hangingPunct="0">
              <a:defRPr/>
            </a:pPr>
            <a:endParaRPr lang="es-ES" sz="2800" b="1" dirty="0" smtClean="0"/>
          </a:p>
          <a:p>
            <a:pPr algn="ctr" eaLnBrk="0" hangingPunct="0">
              <a:defRPr/>
            </a:pPr>
            <a:r>
              <a:rPr lang="es-ES" sz="2800" b="1" dirty="0" smtClean="0"/>
              <a:t>Densidad   </a:t>
            </a:r>
            <a:r>
              <a:rPr lang="es-ES" sz="2800" b="1" dirty="0" smtClean="0">
                <a:sym typeface="Symbol" pitchFamily="18" charset="2"/>
              </a:rPr>
              <a:t></a:t>
            </a:r>
            <a:r>
              <a:rPr lang="es-ES" sz="2800" b="1" dirty="0" smtClean="0"/>
              <a:t>   Estado de Carga</a:t>
            </a:r>
          </a:p>
          <a:p>
            <a:pPr algn="ctr" eaLnBrk="0" hangingPunct="0">
              <a:defRPr/>
            </a:pPr>
            <a:endParaRPr lang="es-ES" sz="3200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" name="Rectangle 31"/>
          <p:cNvSpPr>
            <a:spLocks noChangeArrowheads="1"/>
          </p:cNvSpPr>
          <p:nvPr/>
        </p:nvSpPr>
        <p:spPr bwMode="auto">
          <a:xfrm>
            <a:off x="142081" y="121529"/>
            <a:ext cx="8890159" cy="4623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ctr" eaLnBrk="0" hangingPunct="0"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VOLTAJE EN CIRCUITO ABIERTO &amp;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DENSIDAD (</a:t>
            </a:r>
            <a:r>
              <a:rPr lang="en-US" sz="2400" b="1" dirty="0">
                <a:solidFill>
                  <a:schemeClr val="bg1"/>
                </a:solidFill>
              </a:rPr>
              <a:t>FLA) </a:t>
            </a:r>
          </a:p>
        </p:txBody>
      </p:sp>
    </p:spTree>
    <p:extLst>
      <p:ext uri="{BB962C8B-B14F-4D97-AF65-F5344CB8AC3E}">
        <p14:creationId xmlns:p14="http://schemas.microsoft.com/office/powerpoint/2010/main" val="130485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s-ES" altLang="es-ES_tradnl" sz="1800"/>
          </a:p>
        </p:txBody>
      </p:sp>
      <p:sp>
        <p:nvSpPr>
          <p:cNvPr id="2" name="CuadroTexto 1"/>
          <p:cNvSpPr txBox="1"/>
          <p:nvPr/>
        </p:nvSpPr>
        <p:spPr>
          <a:xfrm>
            <a:off x="0" y="1135503"/>
            <a:ext cx="9144000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7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/>
              <a:t>Relación entre estado de carga en relación a la densidad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4835"/>
            <a:ext cx="9144000" cy="40448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CuadroTexto 3"/>
          <p:cNvSpPr txBox="1"/>
          <p:nvPr/>
        </p:nvSpPr>
        <p:spPr>
          <a:xfrm>
            <a:off x="5609691" y="5662707"/>
            <a:ext cx="3246638" cy="307777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chemeClr val="bg1"/>
                </a:solidFill>
              </a:rPr>
              <a:t>Los valores dependen de </a:t>
            </a:r>
            <a:r>
              <a:rPr lang="es-ES_tradnl" sz="1400" smtClean="0">
                <a:solidFill>
                  <a:schemeClr val="bg1"/>
                </a:solidFill>
              </a:rPr>
              <a:t>los fabricantes.</a:t>
            </a:r>
            <a:endParaRPr lang="es-ES_tradnl" sz="1400" dirty="0" smtClean="0">
              <a:solidFill>
                <a:schemeClr val="bg1"/>
              </a:solidFill>
            </a:endParaRPr>
          </a:p>
        </p:txBody>
      </p:sp>
      <p:sp>
        <p:nvSpPr>
          <p:cNvPr id="9" name="Rectangle 72"/>
          <p:cNvSpPr>
            <a:spLocks noChangeArrowheads="1"/>
          </p:cNvSpPr>
          <p:nvPr/>
        </p:nvSpPr>
        <p:spPr bwMode="auto">
          <a:xfrm>
            <a:off x="178419" y="138642"/>
            <a:ext cx="8708727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/>
                <a:cs typeface="Calibri"/>
              </a:rPr>
              <a:t>VOLTAJE CIRCUITO ABIERTO &amp; DENSIDAD (</a:t>
            </a:r>
            <a:r>
              <a:rPr lang="en-US" sz="2400" b="1" dirty="0" err="1" smtClean="0">
                <a:solidFill>
                  <a:schemeClr val="bg1"/>
                </a:solidFill>
                <a:latin typeface="Calibri"/>
                <a:cs typeface="Calibri"/>
              </a:rPr>
              <a:t>Abiertas</a:t>
            </a:r>
            <a:r>
              <a:rPr lang="en-US" sz="2400" b="1" dirty="0" smtClean="0">
                <a:solidFill>
                  <a:schemeClr val="bg1"/>
                </a:solidFill>
                <a:latin typeface="Calibri"/>
                <a:cs typeface="Calibri"/>
              </a:rPr>
              <a:t>)</a:t>
            </a:r>
            <a:endParaRPr lang="en-US" sz="24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158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030"/>
          <p:cNvSpPr>
            <a:spLocks noChangeArrowheads="1"/>
          </p:cNvSpPr>
          <p:nvPr/>
        </p:nvSpPr>
        <p:spPr bwMode="auto">
          <a:xfrm rot="-5400000">
            <a:off x="723796" y="3261347"/>
            <a:ext cx="1341329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s-ES_tradnl" b="1" dirty="0" err="1" smtClean="0"/>
              <a:t>Tensión</a:t>
            </a:r>
            <a:endParaRPr lang="en-US" altLang="es-ES_tradnl" b="1" dirty="0"/>
          </a:p>
        </p:txBody>
      </p:sp>
      <p:sp>
        <p:nvSpPr>
          <p:cNvPr id="74755" name="Rectangle 1031"/>
          <p:cNvSpPr>
            <a:spLocks noChangeArrowheads="1"/>
          </p:cNvSpPr>
          <p:nvPr/>
        </p:nvSpPr>
        <p:spPr bwMode="auto">
          <a:xfrm>
            <a:off x="4140835" y="5205413"/>
            <a:ext cx="1797800" cy="5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s-ES_tradnl" b="1" dirty="0" err="1" smtClean="0"/>
              <a:t>Tiempo</a:t>
            </a:r>
            <a:r>
              <a:rPr lang="en-US" altLang="es-ES_tradnl" b="1" dirty="0" smtClean="0"/>
              <a:t> </a:t>
            </a:r>
            <a:r>
              <a:rPr lang="en-US" altLang="es-ES_tradnl" sz="2800" dirty="0">
                <a:latin typeface="Symbol" charset="2"/>
              </a:rPr>
              <a:t>®</a:t>
            </a:r>
            <a:r>
              <a:rPr lang="en-US" altLang="es-ES_tradnl" b="1" dirty="0"/>
              <a:t> </a:t>
            </a:r>
          </a:p>
        </p:txBody>
      </p:sp>
      <p:sp>
        <p:nvSpPr>
          <p:cNvPr id="74756" name="Line 1032"/>
          <p:cNvSpPr>
            <a:spLocks noChangeShapeType="1"/>
          </p:cNvSpPr>
          <p:nvPr/>
        </p:nvSpPr>
        <p:spPr bwMode="auto">
          <a:xfrm>
            <a:off x="1783398" y="1092200"/>
            <a:ext cx="0" cy="41783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S_tradnl" sz="2000"/>
          </a:p>
        </p:txBody>
      </p:sp>
      <p:sp>
        <p:nvSpPr>
          <p:cNvPr id="74757" name="Line 1033"/>
          <p:cNvSpPr>
            <a:spLocks noChangeShapeType="1"/>
          </p:cNvSpPr>
          <p:nvPr/>
        </p:nvSpPr>
        <p:spPr bwMode="auto">
          <a:xfrm>
            <a:off x="1757998" y="5270500"/>
            <a:ext cx="62103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S_tradnl" sz="2000"/>
          </a:p>
        </p:txBody>
      </p:sp>
      <p:sp>
        <p:nvSpPr>
          <p:cNvPr id="74758" name="AutoShape 1034"/>
          <p:cNvSpPr>
            <a:spLocks/>
          </p:cNvSpPr>
          <p:nvPr/>
        </p:nvSpPr>
        <p:spPr bwMode="auto">
          <a:xfrm>
            <a:off x="1503998" y="1181100"/>
            <a:ext cx="177800" cy="838200"/>
          </a:xfrm>
          <a:prstGeom prst="leftBrace">
            <a:avLst>
              <a:gd name="adj1" fmla="val 39286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s-ES" altLang="es-ES_tradnl" sz="2000"/>
          </a:p>
        </p:txBody>
      </p:sp>
      <p:sp>
        <p:nvSpPr>
          <p:cNvPr id="74759" name="Text Box 1035"/>
          <p:cNvSpPr txBox="1">
            <a:spLocks noChangeArrowheads="1"/>
          </p:cNvSpPr>
          <p:nvPr/>
        </p:nvSpPr>
        <p:spPr bwMode="auto">
          <a:xfrm>
            <a:off x="162560" y="1185863"/>
            <a:ext cx="128873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r>
              <a:rPr lang="en-US" altLang="es-ES_tradnl" sz="1800" b="1" dirty="0" smtClean="0"/>
              <a:t>Resistencia</a:t>
            </a:r>
            <a:endParaRPr lang="en-US" altLang="es-ES_tradnl" sz="1800" b="1" dirty="0"/>
          </a:p>
          <a:p>
            <a:pPr algn="r"/>
            <a:r>
              <a:rPr lang="en-US" altLang="es-ES_tradnl" sz="1800" b="1" dirty="0"/>
              <a:t>Voltage</a:t>
            </a:r>
          </a:p>
          <a:p>
            <a:pPr algn="r"/>
            <a:r>
              <a:rPr lang="en-US" altLang="es-ES_tradnl" sz="1800" b="1" dirty="0"/>
              <a:t>Drop</a:t>
            </a:r>
          </a:p>
        </p:txBody>
      </p:sp>
      <p:sp>
        <p:nvSpPr>
          <p:cNvPr id="74760" name="Freeform 1036"/>
          <p:cNvSpPr>
            <a:spLocks/>
          </p:cNvSpPr>
          <p:nvPr/>
        </p:nvSpPr>
        <p:spPr bwMode="auto">
          <a:xfrm>
            <a:off x="1783398" y="1222375"/>
            <a:ext cx="5105400" cy="2498725"/>
          </a:xfrm>
          <a:custGeom>
            <a:avLst/>
            <a:gdLst>
              <a:gd name="T0" fmla="*/ 0 w 3216"/>
              <a:gd name="T1" fmla="*/ 0 h 1574"/>
              <a:gd name="T2" fmla="*/ 2147483647 w 3216"/>
              <a:gd name="T3" fmla="*/ 2147483647 h 1574"/>
              <a:gd name="T4" fmla="*/ 2147483647 w 3216"/>
              <a:gd name="T5" fmla="*/ 2147483647 h 1574"/>
              <a:gd name="T6" fmla="*/ 2147483647 w 3216"/>
              <a:gd name="T7" fmla="*/ 2147483647 h 1574"/>
              <a:gd name="T8" fmla="*/ 2147483647 w 3216"/>
              <a:gd name="T9" fmla="*/ 2147483647 h 1574"/>
              <a:gd name="T10" fmla="*/ 2147483647 w 3216"/>
              <a:gd name="T11" fmla="*/ 2147483647 h 1574"/>
              <a:gd name="T12" fmla="*/ 2147483647 w 3216"/>
              <a:gd name="T13" fmla="*/ 2147483647 h 1574"/>
              <a:gd name="T14" fmla="*/ 2147483647 w 3216"/>
              <a:gd name="T15" fmla="*/ 2147483647 h 157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216"/>
              <a:gd name="T25" fmla="*/ 0 h 1574"/>
              <a:gd name="T26" fmla="*/ 3216 w 3216"/>
              <a:gd name="T27" fmla="*/ 1574 h 157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216" h="1574">
                <a:moveTo>
                  <a:pt x="0" y="0"/>
                </a:moveTo>
                <a:cubicBezTo>
                  <a:pt x="2" y="53"/>
                  <a:pt x="1" y="184"/>
                  <a:pt x="10" y="320"/>
                </a:cubicBezTo>
                <a:cubicBezTo>
                  <a:pt x="19" y="456"/>
                  <a:pt x="40" y="769"/>
                  <a:pt x="56" y="814"/>
                </a:cubicBezTo>
                <a:cubicBezTo>
                  <a:pt x="72" y="859"/>
                  <a:pt x="91" y="637"/>
                  <a:pt x="104" y="590"/>
                </a:cubicBezTo>
                <a:cubicBezTo>
                  <a:pt x="117" y="543"/>
                  <a:pt x="103" y="560"/>
                  <a:pt x="136" y="534"/>
                </a:cubicBezTo>
                <a:cubicBezTo>
                  <a:pt x="244" y="543"/>
                  <a:pt x="403" y="562"/>
                  <a:pt x="752" y="646"/>
                </a:cubicBezTo>
                <a:cubicBezTo>
                  <a:pt x="1124" y="734"/>
                  <a:pt x="1958" y="909"/>
                  <a:pt x="2369" y="1064"/>
                </a:cubicBezTo>
                <a:cubicBezTo>
                  <a:pt x="2780" y="1219"/>
                  <a:pt x="2974" y="1296"/>
                  <a:pt x="3216" y="1574"/>
                </a:cubicBezTo>
              </a:path>
            </a:pathLst>
          </a:custGeom>
          <a:noFill/>
          <a:ln w="508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_tradnl" sz="2000"/>
          </a:p>
        </p:txBody>
      </p:sp>
      <p:sp>
        <p:nvSpPr>
          <p:cNvPr id="74761" name="Line 1037"/>
          <p:cNvSpPr>
            <a:spLocks noChangeShapeType="1"/>
          </p:cNvSpPr>
          <p:nvPr/>
        </p:nvSpPr>
        <p:spPr bwMode="auto">
          <a:xfrm>
            <a:off x="6887210" y="3733800"/>
            <a:ext cx="0" cy="1500188"/>
          </a:xfrm>
          <a:prstGeom prst="line">
            <a:avLst/>
          </a:prstGeom>
          <a:noFill/>
          <a:ln w="25400">
            <a:solidFill>
              <a:schemeClr val="tx1"/>
            </a:solidFill>
            <a:prstDash val="lg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S_tradnl" sz="2000"/>
          </a:p>
        </p:txBody>
      </p:sp>
      <p:sp>
        <p:nvSpPr>
          <p:cNvPr id="74762" name="Text Box 1038"/>
          <p:cNvSpPr txBox="1">
            <a:spLocks noChangeArrowheads="1"/>
          </p:cNvSpPr>
          <p:nvPr/>
        </p:nvSpPr>
        <p:spPr bwMode="auto">
          <a:xfrm>
            <a:off x="2848610" y="1128713"/>
            <a:ext cx="43672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s-ES_tradnl" sz="1800" b="1" dirty="0" smtClean="0"/>
              <a:t>Open Circuit Voltage</a:t>
            </a:r>
            <a:endParaRPr lang="en-US" altLang="es-ES_tradnl" sz="1800" b="1" dirty="0"/>
          </a:p>
        </p:txBody>
      </p:sp>
      <p:sp>
        <p:nvSpPr>
          <p:cNvPr id="74763" name="Line 1040"/>
          <p:cNvSpPr>
            <a:spLocks noChangeShapeType="1"/>
          </p:cNvSpPr>
          <p:nvPr/>
        </p:nvSpPr>
        <p:spPr bwMode="auto">
          <a:xfrm flipH="1">
            <a:off x="1926273" y="1254125"/>
            <a:ext cx="7699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S_tradnl" sz="2000"/>
          </a:p>
        </p:txBody>
      </p:sp>
      <p:sp>
        <p:nvSpPr>
          <p:cNvPr id="74764" name="Text Box 1041"/>
          <p:cNvSpPr txBox="1">
            <a:spLocks noChangeArrowheads="1"/>
          </p:cNvSpPr>
          <p:nvPr/>
        </p:nvSpPr>
        <p:spPr bwMode="auto">
          <a:xfrm>
            <a:off x="5148898" y="1766253"/>
            <a:ext cx="215614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s-ES_tradnl" sz="1800" b="1" dirty="0"/>
              <a:t>Voltage Under Load</a:t>
            </a:r>
          </a:p>
        </p:txBody>
      </p:sp>
      <p:sp>
        <p:nvSpPr>
          <p:cNvPr id="74765" name="Line 1042"/>
          <p:cNvSpPr>
            <a:spLocks noChangeShapeType="1"/>
          </p:cNvSpPr>
          <p:nvPr/>
        </p:nvSpPr>
        <p:spPr bwMode="auto">
          <a:xfrm flipH="1">
            <a:off x="4477385" y="1958975"/>
            <a:ext cx="600075" cy="4032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S_tradnl" sz="2000"/>
          </a:p>
        </p:txBody>
      </p:sp>
      <p:sp>
        <p:nvSpPr>
          <p:cNvPr id="74766" name="Text Box 1043"/>
          <p:cNvSpPr txBox="1">
            <a:spLocks noChangeArrowheads="1"/>
          </p:cNvSpPr>
          <p:nvPr/>
        </p:nvSpPr>
        <p:spPr bwMode="auto">
          <a:xfrm>
            <a:off x="7390130" y="2708593"/>
            <a:ext cx="1164589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s-ES_tradnl" sz="1600" b="1" dirty="0"/>
              <a:t>End of</a:t>
            </a:r>
          </a:p>
          <a:p>
            <a:pPr algn="ctr"/>
            <a:r>
              <a:rPr lang="en-US" altLang="es-ES_tradnl" sz="1600" b="1" dirty="0"/>
              <a:t>Discharge</a:t>
            </a:r>
          </a:p>
          <a:p>
            <a:pPr algn="ctr"/>
            <a:r>
              <a:rPr lang="en-US" altLang="es-ES_tradnl" sz="1600" b="1" dirty="0"/>
              <a:t> Voltage</a:t>
            </a:r>
          </a:p>
          <a:p>
            <a:pPr algn="ctr"/>
            <a:r>
              <a:rPr lang="en-US" altLang="es-ES_tradnl" sz="1600" b="1" dirty="0"/>
              <a:t>1.75 VPC</a:t>
            </a:r>
            <a:endParaRPr lang="en-US" altLang="es-ES_tradnl" sz="1400" b="1" dirty="0"/>
          </a:p>
        </p:txBody>
      </p:sp>
      <p:sp>
        <p:nvSpPr>
          <p:cNvPr id="74767" name="Line 1044"/>
          <p:cNvSpPr>
            <a:spLocks noChangeShapeType="1"/>
          </p:cNvSpPr>
          <p:nvPr/>
        </p:nvSpPr>
        <p:spPr bwMode="auto">
          <a:xfrm flipH="1">
            <a:off x="6915785" y="3263900"/>
            <a:ext cx="600075" cy="4032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S_tradnl" sz="2000"/>
          </a:p>
        </p:txBody>
      </p:sp>
      <p:sp>
        <p:nvSpPr>
          <p:cNvPr id="74768" name="Text Box 1045"/>
          <p:cNvSpPr txBox="1">
            <a:spLocks noChangeArrowheads="1"/>
          </p:cNvSpPr>
          <p:nvPr/>
        </p:nvSpPr>
        <p:spPr bwMode="auto">
          <a:xfrm>
            <a:off x="7569834" y="4600575"/>
            <a:ext cx="111696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s-ES_tradnl" sz="1600" b="1" dirty="0"/>
              <a:t>Measured</a:t>
            </a:r>
          </a:p>
          <a:p>
            <a:pPr algn="ctr"/>
            <a:r>
              <a:rPr lang="en-US" altLang="es-ES_tradnl" sz="1600" b="1" dirty="0"/>
              <a:t>Capacity</a:t>
            </a:r>
          </a:p>
        </p:txBody>
      </p:sp>
      <p:sp>
        <p:nvSpPr>
          <p:cNvPr id="74769" name="Line 1046"/>
          <p:cNvSpPr>
            <a:spLocks noChangeShapeType="1"/>
          </p:cNvSpPr>
          <p:nvPr/>
        </p:nvSpPr>
        <p:spPr bwMode="auto">
          <a:xfrm flipH="1">
            <a:off x="6915785" y="4797425"/>
            <a:ext cx="600075" cy="4032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S_tradnl" sz="2000"/>
          </a:p>
        </p:txBody>
      </p:sp>
      <p:sp>
        <p:nvSpPr>
          <p:cNvPr id="74770" name="Text Box 1051"/>
          <p:cNvSpPr txBox="1">
            <a:spLocks noChangeArrowheads="1"/>
          </p:cNvSpPr>
          <p:nvPr/>
        </p:nvSpPr>
        <p:spPr bwMode="auto">
          <a:xfrm>
            <a:off x="2704148" y="2806700"/>
            <a:ext cx="125253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s-ES_tradnl" sz="1400" b="1" dirty="0"/>
              <a:t>Coup De </a:t>
            </a:r>
            <a:r>
              <a:rPr lang="en-US" altLang="es-ES_tradnl" sz="1400" b="1" dirty="0" err="1"/>
              <a:t>Fouet</a:t>
            </a:r>
            <a:endParaRPr lang="en-US" altLang="es-ES_tradnl" sz="1400" b="1" dirty="0"/>
          </a:p>
        </p:txBody>
      </p:sp>
      <p:sp>
        <p:nvSpPr>
          <p:cNvPr id="74771" name="Line 1052"/>
          <p:cNvSpPr>
            <a:spLocks noChangeShapeType="1"/>
          </p:cNvSpPr>
          <p:nvPr/>
        </p:nvSpPr>
        <p:spPr bwMode="auto">
          <a:xfrm flipH="1" flipV="1">
            <a:off x="1892935" y="2517775"/>
            <a:ext cx="757238" cy="3651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S_tradnl" sz="2000"/>
          </a:p>
        </p:txBody>
      </p:sp>
      <p:sp>
        <p:nvSpPr>
          <p:cNvPr id="22" name="Rectangle 1029"/>
          <p:cNvSpPr>
            <a:spLocks noChangeArrowheads="1"/>
          </p:cNvSpPr>
          <p:nvPr/>
        </p:nvSpPr>
        <p:spPr bwMode="auto">
          <a:xfrm>
            <a:off x="0" y="82537"/>
            <a:ext cx="9144000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ctr" eaLnBrk="0" hangingPunct="0"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rPr>
              <a:t>DESCARGA  a  CORRIENTE  CONSTANTE</a:t>
            </a:r>
            <a:endParaRPr lang="en-US" sz="2800" b="1" dirty="0">
              <a:solidFill>
                <a:schemeClr val="bg1"/>
              </a:solidFill>
              <a:latin typeface="+mj-lt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08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 rot="16200000">
            <a:off x="-1075174" y="2989886"/>
            <a:ext cx="2885439" cy="461665"/>
          </a:xfrm>
          <a:prstGeom prst="rect">
            <a:avLst/>
          </a:prstGeom>
          <a:solidFill>
            <a:schemeClr val="tx1"/>
          </a:solidFill>
          <a:ln>
            <a:solidFill>
              <a:srgbClr val="00007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 smtClean="0">
                <a:solidFill>
                  <a:schemeClr val="bg1"/>
                </a:solidFill>
              </a:rPr>
              <a:t>Número de Ciclos</a:t>
            </a:r>
            <a:endParaRPr lang="es-ES_tradnl" sz="2400" dirty="0">
              <a:solidFill>
                <a:schemeClr val="bg1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159760" y="5219312"/>
            <a:ext cx="4572000" cy="461665"/>
          </a:xfrm>
          <a:prstGeom prst="rect">
            <a:avLst/>
          </a:prstGeom>
          <a:solidFill>
            <a:schemeClr val="tx1"/>
          </a:solidFill>
          <a:ln>
            <a:solidFill>
              <a:srgbClr val="00007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 smtClean="0">
                <a:solidFill>
                  <a:schemeClr val="bg1"/>
                </a:solidFill>
              </a:rPr>
              <a:t>Profundidad </a:t>
            </a:r>
            <a:r>
              <a:rPr lang="es-ES_tradnl" sz="2400" smtClean="0">
                <a:solidFill>
                  <a:schemeClr val="bg1"/>
                </a:solidFill>
              </a:rPr>
              <a:t>de Descarga</a:t>
            </a:r>
            <a:endParaRPr lang="es-ES_tradnl" sz="2400" dirty="0" smtClean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69" y="1037726"/>
            <a:ext cx="8307231" cy="4095750"/>
          </a:xfrm>
          <a:prstGeom prst="rect">
            <a:avLst/>
          </a:prstGeom>
        </p:spPr>
      </p:pic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410182" y="105728"/>
            <a:ext cx="8134350" cy="5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eaLnBrk="0" hangingPunct="0">
              <a:defRPr/>
            </a:pPr>
            <a:r>
              <a: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P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ROFUNDIDAD DESCARGA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vs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Nr. de CICLOS</a:t>
            </a:r>
            <a:endParaRPr lang="en-US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82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s-ES" altLang="es-ES_tradnl" sz="1800"/>
          </a:p>
        </p:txBody>
      </p:sp>
      <p:sp>
        <p:nvSpPr>
          <p:cNvPr id="59394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s-ES" altLang="es-ES_tradnl" sz="1800"/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162609" y="120226"/>
            <a:ext cx="8755360" cy="5238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s-ES" sz="2800" b="1" smtClean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Factores que Reducen La Vida de la Batería</a:t>
            </a:r>
            <a:endParaRPr lang="es-ES" sz="2800" b="1">
              <a:solidFill>
                <a:schemeClr val="bg1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62609" y="772459"/>
            <a:ext cx="8724538" cy="575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r>
              <a:rPr lang="es-ES" sz="2000" dirty="0" smtClean="0"/>
              <a:t>Conseguir la máxima capacidad y vida útil de las baterías  (la energía suministrada por la batería) depende de: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  <a:p>
            <a:pPr marL="800100" lvl="1" indent="-342900">
              <a:buFont typeface="Arial" charset="0"/>
              <a:buChar char="•"/>
            </a:pPr>
            <a:r>
              <a:rPr lang="es-ES" sz="2000" b="1" dirty="0" smtClean="0"/>
              <a:t>Profundidad de descarga (DOD)</a:t>
            </a:r>
          </a:p>
          <a:p>
            <a:pPr marL="1257300" lvl="2" indent="-342900">
              <a:buFont typeface="Arial" charset="0"/>
              <a:buChar char="•"/>
            </a:pPr>
            <a:r>
              <a:rPr lang="es-ES" dirty="0" smtClean="0"/>
              <a:t>Una mayor DOD reducirá la vida de la batería</a:t>
            </a:r>
            <a:r>
              <a:rPr lang="en-GB" dirty="0" smtClean="0"/>
              <a:t>.</a:t>
            </a:r>
            <a:endParaRPr lang="es-ES" dirty="0" smtClean="0"/>
          </a:p>
          <a:p>
            <a:pPr marL="800100" lvl="1" indent="-342900">
              <a:buFont typeface="Arial" charset="0"/>
              <a:buChar char="•"/>
            </a:pPr>
            <a:endParaRPr lang="en-US" dirty="0"/>
          </a:p>
          <a:p>
            <a:pPr marL="800100" lvl="1" indent="-342900">
              <a:buFont typeface="Arial" charset="0"/>
              <a:buChar char="•"/>
            </a:pPr>
            <a:r>
              <a:rPr lang="es-ES" sz="2000" b="1" dirty="0" smtClean="0"/>
              <a:t>Temperatura de la Batería</a:t>
            </a:r>
          </a:p>
          <a:p>
            <a:pPr marL="1257300" lvl="2" indent="-342900">
              <a:buFont typeface="Arial" charset="0"/>
              <a:buChar char="•"/>
            </a:pPr>
            <a:r>
              <a:rPr lang="es-ES" dirty="0" smtClean="0"/>
              <a:t>Electrolito frío = Menor capacidad</a:t>
            </a:r>
          </a:p>
          <a:p>
            <a:pPr marL="1257300" lvl="2" indent="-342900">
              <a:buFont typeface="Arial" charset="0"/>
              <a:buChar char="•"/>
            </a:pPr>
            <a:r>
              <a:rPr lang="es-ES" dirty="0" smtClean="0"/>
              <a:t>Electrolito altas temperaturas  =  Más capacidad y menos vida</a:t>
            </a:r>
          </a:p>
          <a:p>
            <a:pPr marL="1257300" lvl="2" indent="-342900">
              <a:buFont typeface="Arial" charset="0"/>
              <a:buChar char="•"/>
            </a:pPr>
            <a:endParaRPr lang="es-ES" dirty="0" smtClean="0"/>
          </a:p>
          <a:p>
            <a:pPr marL="800100" lvl="1" indent="-342900">
              <a:buFont typeface="Arial" charset="0"/>
              <a:buChar char="•"/>
            </a:pPr>
            <a:r>
              <a:rPr lang="en-US" sz="2000" b="1" dirty="0" err="1" smtClean="0"/>
              <a:t>Mantenimiento</a:t>
            </a:r>
            <a:endParaRPr lang="en-US" sz="2000" b="1" dirty="0"/>
          </a:p>
          <a:p>
            <a:pPr marL="1257300" lvl="2" indent="-342900">
              <a:buFont typeface="Arial" charset="0"/>
              <a:buChar char="•"/>
            </a:pPr>
            <a:r>
              <a:rPr lang="es-ES" dirty="0" smtClean="0"/>
              <a:t>Niveles de electrolito incorrectos y perfiles de carga inadecuados reducirán la vida de la batería rápidamente.</a:t>
            </a:r>
          </a:p>
          <a:p>
            <a:pPr marL="1257300" lvl="2" indent="-342900">
              <a:buFont typeface="Arial" charset="0"/>
              <a:buChar char="•"/>
            </a:pPr>
            <a:endParaRPr lang="en-US" dirty="0"/>
          </a:p>
          <a:p>
            <a:pPr marL="800100" lvl="1" indent="-342900">
              <a:buFont typeface="Arial" charset="0"/>
              <a:buChar char="•"/>
            </a:pPr>
            <a:r>
              <a:rPr lang="en-US" sz="2000" b="1" dirty="0" err="1" smtClean="0"/>
              <a:t>Edad</a:t>
            </a:r>
            <a:r>
              <a:rPr lang="en-US" sz="2000" b="1" dirty="0" smtClean="0"/>
              <a:t> de las </a:t>
            </a:r>
            <a:r>
              <a:rPr lang="en-US" sz="2000" b="1" dirty="0" err="1" smtClean="0"/>
              <a:t>Baterías</a:t>
            </a:r>
            <a:endParaRPr lang="en-US" sz="2000" b="1" dirty="0"/>
          </a:p>
          <a:p>
            <a:pPr marL="1257300" lvl="2" indent="-342900">
              <a:buFont typeface="Arial" charset="0"/>
              <a:buChar char="•"/>
            </a:pPr>
            <a:r>
              <a:rPr lang="es-ES" dirty="0" smtClean="0"/>
              <a:t>Con el paso del tiempo la materia activa se agota.</a:t>
            </a:r>
          </a:p>
          <a:p>
            <a:pPr marL="1257300" lvl="2" indent="-342900">
              <a:buFont typeface="Arial" charset="0"/>
              <a:buChar char="•"/>
            </a:pPr>
            <a:endParaRPr lang="en-US" dirty="0" smtClean="0"/>
          </a:p>
          <a:p>
            <a:pPr marL="800100" lvl="1" indent="-342900">
              <a:buFont typeface="Arial" charset="0"/>
              <a:buChar char="•"/>
            </a:pPr>
            <a:r>
              <a:rPr lang="en-US" sz="2000" b="1" dirty="0" err="1" smtClean="0"/>
              <a:t>Diseño</a:t>
            </a:r>
            <a:r>
              <a:rPr lang="en-US" sz="2000" b="1" dirty="0"/>
              <a:t> </a:t>
            </a:r>
            <a:r>
              <a:rPr lang="en-US" sz="2000" b="1" dirty="0" smtClean="0"/>
              <a:t>y </a:t>
            </a:r>
            <a:r>
              <a:rPr lang="en-US" sz="2000" b="1" dirty="0" err="1" smtClean="0"/>
              <a:t>Dimensionamiento</a:t>
            </a:r>
            <a:r>
              <a:rPr lang="en-US" sz="2000" b="1" dirty="0" smtClean="0"/>
              <a:t> de la </a:t>
            </a:r>
            <a:r>
              <a:rPr lang="en-US" sz="2000" b="1" dirty="0" err="1" smtClean="0"/>
              <a:t>Aplicación</a:t>
            </a:r>
            <a:endParaRPr lang="en-US" sz="2000" b="1" dirty="0"/>
          </a:p>
          <a:p>
            <a:pPr marL="1257300" lvl="2" indent="-342900">
              <a:buFont typeface="Arial" charset="0"/>
              <a:buChar char="•"/>
            </a:pPr>
            <a:r>
              <a:rPr lang="es-ES" dirty="0" smtClean="0"/>
              <a:t>Un diseño incorrecto llevará a la batería a trabajar en DOD reduciendo su vida</a:t>
            </a:r>
            <a:r>
              <a:rPr lang="en-GB" dirty="0" smtClean="0"/>
              <a:t>.</a:t>
            </a:r>
            <a:endParaRPr lang="en-US" dirty="0"/>
          </a:p>
          <a:p>
            <a:pPr lvl="2"/>
            <a:endParaRPr lang="en-US" altLang="es-ES_tradnl" sz="1400" b="1" dirty="0">
              <a:solidFill>
                <a:srgbClr val="000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78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s-ES" altLang="es-ES_tradnl" sz="1800"/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0" y="127537"/>
            <a:ext cx="9144000" cy="5238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>
              <a:defRPr/>
            </a:pPr>
            <a:r>
              <a:rPr lang="en-US" sz="2800" b="1" dirty="0" err="1" smtClean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Riesgo</a:t>
            </a:r>
            <a:r>
              <a:rPr lang="en-US" sz="2800" b="1" dirty="0" smtClean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 de la  </a:t>
            </a:r>
            <a:r>
              <a:rPr lang="en-US" sz="2800" b="1" dirty="0" err="1" smtClean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profundidad</a:t>
            </a:r>
            <a:r>
              <a:rPr lang="en-US" sz="2800" b="1" dirty="0" smtClean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 de </a:t>
            </a:r>
            <a:r>
              <a:rPr lang="en-US" sz="2800" b="1" dirty="0" err="1" smtClean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descarga</a:t>
            </a:r>
            <a:r>
              <a:rPr lang="en-US" sz="2800" b="1" dirty="0" smtClean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 en los </a:t>
            </a:r>
            <a:r>
              <a:rPr lang="en-US" sz="2800" b="1" dirty="0" err="1" smtClean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ciclos</a:t>
            </a:r>
            <a:endParaRPr lang="en-US" sz="2800" b="1" dirty="0">
              <a:solidFill>
                <a:schemeClr val="bg1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59396" name="Rectangle 7"/>
          <p:cNvSpPr>
            <a:spLocks noChangeArrowheads="1"/>
          </p:cNvSpPr>
          <p:nvPr/>
        </p:nvSpPr>
        <p:spPr bwMode="auto">
          <a:xfrm>
            <a:off x="364573" y="801919"/>
            <a:ext cx="8347913" cy="5371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2573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lvl="1" indent="0"/>
            <a:r>
              <a:rPr lang="en-US" altLang="es-ES_tradnl" sz="1600" b="1" dirty="0" smtClean="0">
                <a:latin typeface="+mj-lt"/>
              </a:rPr>
              <a:t>Las baterías de </a:t>
            </a:r>
            <a:r>
              <a:rPr lang="en-US" altLang="es-ES_tradnl" sz="1600" b="1" dirty="0" err="1" smtClean="0">
                <a:latin typeface="+mj-lt"/>
              </a:rPr>
              <a:t>ciclo</a:t>
            </a:r>
            <a:r>
              <a:rPr lang="en-US" altLang="es-ES_tradnl" sz="1600" b="1" dirty="0" smtClean="0">
                <a:latin typeface="+mj-lt"/>
              </a:rPr>
              <a:t> </a:t>
            </a:r>
            <a:r>
              <a:rPr lang="en-US" altLang="es-ES_tradnl" sz="1600" b="1" dirty="0" err="1" smtClean="0">
                <a:latin typeface="+mj-lt"/>
              </a:rPr>
              <a:t>profundo</a:t>
            </a:r>
            <a:r>
              <a:rPr lang="en-US" altLang="es-ES_tradnl" sz="1600" b="1" dirty="0" smtClean="0">
                <a:latin typeface="+mj-lt"/>
              </a:rPr>
              <a:t> no  </a:t>
            </a:r>
            <a:r>
              <a:rPr lang="en-US" altLang="es-ES_tradnl" sz="1600" b="1" dirty="0" err="1" smtClean="0">
                <a:latin typeface="+mj-lt"/>
              </a:rPr>
              <a:t>deben</a:t>
            </a:r>
            <a:r>
              <a:rPr lang="en-US" altLang="es-ES_tradnl" sz="1600" b="1" dirty="0" smtClean="0">
                <a:latin typeface="+mj-lt"/>
              </a:rPr>
              <a:t> </a:t>
            </a:r>
            <a:r>
              <a:rPr lang="en-US" altLang="es-ES_tradnl" sz="1600" b="1" dirty="0" err="1" smtClean="0">
                <a:latin typeface="+mj-lt"/>
              </a:rPr>
              <a:t>descargarse</a:t>
            </a:r>
            <a:r>
              <a:rPr lang="en-US" altLang="es-ES_tradnl" sz="1600" b="1" dirty="0" smtClean="0">
                <a:latin typeface="+mj-lt"/>
              </a:rPr>
              <a:t> </a:t>
            </a:r>
            <a:r>
              <a:rPr lang="en-US" altLang="es-ES_tradnl" sz="1600" b="1" dirty="0" err="1" smtClean="0">
                <a:latin typeface="+mj-lt"/>
              </a:rPr>
              <a:t>más</a:t>
            </a:r>
            <a:r>
              <a:rPr lang="en-US" altLang="es-ES_tradnl" sz="1600" b="1" dirty="0" smtClean="0">
                <a:latin typeface="+mj-lt"/>
              </a:rPr>
              <a:t> del 50% de </a:t>
            </a:r>
            <a:r>
              <a:rPr lang="en-US" altLang="es-ES_tradnl" sz="1600" b="1" dirty="0" err="1" smtClean="0">
                <a:latin typeface="+mj-lt"/>
              </a:rPr>
              <a:t>profundidad</a:t>
            </a:r>
            <a:r>
              <a:rPr lang="en-US" altLang="es-ES_tradnl" sz="1600" b="1" dirty="0" smtClean="0">
                <a:latin typeface="+mj-lt"/>
              </a:rPr>
              <a:t> de </a:t>
            </a:r>
            <a:r>
              <a:rPr lang="en-US" altLang="es-ES_tradnl" sz="1600" b="1" dirty="0" err="1" smtClean="0">
                <a:latin typeface="+mj-lt"/>
              </a:rPr>
              <a:t>descarga</a:t>
            </a:r>
            <a:r>
              <a:rPr lang="en-US" altLang="es-ES_tradnl" sz="1600" b="1" dirty="0" smtClean="0">
                <a:latin typeface="+mj-lt"/>
              </a:rPr>
              <a:t>. </a:t>
            </a:r>
            <a:r>
              <a:rPr lang="en-US" altLang="es-ES_tradnl" sz="1600" dirty="0" err="1" smtClean="0">
                <a:latin typeface="+mj-lt"/>
              </a:rPr>
              <a:t>Trabajando</a:t>
            </a:r>
            <a:r>
              <a:rPr lang="en-US" altLang="es-ES_tradnl" sz="1600" dirty="0" smtClean="0">
                <a:latin typeface="+mj-lt"/>
              </a:rPr>
              <a:t> al 50% se </a:t>
            </a:r>
            <a:r>
              <a:rPr lang="en-US" altLang="es-ES_tradnl" sz="1600" dirty="0" err="1" smtClean="0">
                <a:latin typeface="+mj-lt"/>
              </a:rPr>
              <a:t>obtendrá</a:t>
            </a:r>
            <a:r>
              <a:rPr lang="en-US" altLang="es-ES_tradnl" sz="1600" dirty="0" smtClean="0">
                <a:latin typeface="+mj-lt"/>
              </a:rPr>
              <a:t> el </a:t>
            </a:r>
            <a:r>
              <a:rPr lang="en-US" altLang="es-ES_tradnl" sz="1600" dirty="0" err="1" smtClean="0">
                <a:latin typeface="+mj-lt"/>
              </a:rPr>
              <a:t>máximo</a:t>
            </a:r>
            <a:r>
              <a:rPr lang="en-US" altLang="es-ES_tradnl" sz="1600" dirty="0" smtClean="0">
                <a:latin typeface="+mj-lt"/>
              </a:rPr>
              <a:t>  </a:t>
            </a:r>
            <a:r>
              <a:rPr lang="en-US" altLang="es-ES_tradnl" sz="1600" dirty="0" err="1" smtClean="0">
                <a:latin typeface="+mj-lt"/>
              </a:rPr>
              <a:t>rendimiento</a:t>
            </a:r>
            <a:r>
              <a:rPr lang="en-US" altLang="es-ES_tradnl" sz="1600" dirty="0" smtClean="0">
                <a:latin typeface="+mj-lt"/>
              </a:rPr>
              <a:t> de la </a:t>
            </a:r>
            <a:r>
              <a:rPr lang="en-US" altLang="es-ES_tradnl" sz="1600" dirty="0" err="1" smtClean="0">
                <a:latin typeface="+mj-lt"/>
              </a:rPr>
              <a:t>batería</a:t>
            </a:r>
            <a:r>
              <a:rPr lang="en-US" altLang="es-ES_tradnl" sz="1600" dirty="0" smtClean="0">
                <a:latin typeface="+mj-lt"/>
              </a:rPr>
              <a:t>, la </a:t>
            </a:r>
            <a:r>
              <a:rPr lang="en-US" altLang="es-ES_tradnl" sz="1600" dirty="0" err="1" smtClean="0">
                <a:latin typeface="+mj-lt"/>
              </a:rPr>
              <a:t>máxima</a:t>
            </a:r>
            <a:r>
              <a:rPr lang="en-US" altLang="es-ES_tradnl" sz="1600" dirty="0" smtClean="0">
                <a:latin typeface="+mj-lt"/>
              </a:rPr>
              <a:t> </a:t>
            </a:r>
            <a:r>
              <a:rPr lang="en-US" altLang="es-ES_tradnl" sz="1600" dirty="0" err="1" smtClean="0">
                <a:latin typeface="+mj-lt"/>
              </a:rPr>
              <a:t>energía</a:t>
            </a:r>
            <a:r>
              <a:rPr lang="en-US" altLang="es-ES_tradnl" sz="1600" dirty="0" smtClean="0">
                <a:latin typeface="+mj-lt"/>
              </a:rPr>
              <a:t>. </a:t>
            </a:r>
            <a:r>
              <a:rPr lang="en-US" altLang="es-ES_tradnl" sz="1600" dirty="0" err="1" smtClean="0">
                <a:latin typeface="+mj-lt"/>
              </a:rPr>
              <a:t>Profundidades</a:t>
            </a:r>
            <a:r>
              <a:rPr lang="en-US" altLang="es-ES_tradnl" sz="1600" dirty="0" smtClean="0">
                <a:latin typeface="+mj-lt"/>
              </a:rPr>
              <a:t> de </a:t>
            </a:r>
            <a:r>
              <a:rPr lang="en-US" altLang="es-ES_tradnl" sz="1600" dirty="0" err="1" smtClean="0">
                <a:latin typeface="+mj-lt"/>
              </a:rPr>
              <a:t>descarga</a:t>
            </a:r>
            <a:r>
              <a:rPr lang="en-US" altLang="es-ES_tradnl" sz="1600" dirty="0" smtClean="0">
                <a:latin typeface="+mj-lt"/>
              </a:rPr>
              <a:t> </a:t>
            </a:r>
            <a:r>
              <a:rPr lang="en-US" altLang="es-ES_tradnl" sz="1600" dirty="0" err="1" smtClean="0">
                <a:latin typeface="+mj-lt"/>
              </a:rPr>
              <a:t>mayores</a:t>
            </a:r>
            <a:r>
              <a:rPr lang="en-US" altLang="es-ES_tradnl" sz="1600" dirty="0" smtClean="0">
                <a:latin typeface="+mj-lt"/>
              </a:rPr>
              <a:t> al 50% </a:t>
            </a:r>
            <a:r>
              <a:rPr lang="en-US" altLang="es-ES_tradnl" sz="1600" dirty="0" err="1" smtClean="0">
                <a:latin typeface="+mj-lt"/>
              </a:rPr>
              <a:t>reducen</a:t>
            </a:r>
            <a:r>
              <a:rPr lang="en-US" altLang="es-ES_tradnl" sz="1600" dirty="0" smtClean="0">
                <a:latin typeface="+mj-lt"/>
              </a:rPr>
              <a:t> la </a:t>
            </a:r>
            <a:r>
              <a:rPr lang="en-US" altLang="es-ES_tradnl" sz="1600" dirty="0" err="1" smtClean="0">
                <a:latin typeface="+mj-lt"/>
              </a:rPr>
              <a:t>vida</a:t>
            </a:r>
            <a:r>
              <a:rPr lang="en-US" altLang="es-ES_tradnl" sz="1600" dirty="0" smtClean="0">
                <a:latin typeface="+mj-lt"/>
              </a:rPr>
              <a:t> de la </a:t>
            </a:r>
            <a:r>
              <a:rPr lang="en-US" altLang="es-ES_tradnl" sz="1600" dirty="0" err="1" smtClean="0">
                <a:latin typeface="+mj-lt"/>
              </a:rPr>
              <a:t>batería</a:t>
            </a:r>
            <a:r>
              <a:rPr lang="en-US" altLang="es-ES_tradnl" sz="1600" dirty="0" smtClean="0">
                <a:latin typeface="+mj-lt"/>
              </a:rPr>
              <a:t> y </a:t>
            </a:r>
            <a:r>
              <a:rPr lang="en-US" altLang="es-ES_tradnl" sz="1600" dirty="0" err="1" smtClean="0">
                <a:latin typeface="+mj-lt"/>
              </a:rPr>
              <a:t>por</a:t>
            </a:r>
            <a:r>
              <a:rPr lang="en-US" altLang="es-ES_tradnl" sz="1600" dirty="0" smtClean="0">
                <a:latin typeface="+mj-lt"/>
              </a:rPr>
              <a:t> </a:t>
            </a:r>
            <a:r>
              <a:rPr lang="en-US" altLang="es-ES_tradnl" sz="1600" dirty="0" err="1" smtClean="0">
                <a:latin typeface="+mj-lt"/>
              </a:rPr>
              <a:t>tanto</a:t>
            </a:r>
            <a:r>
              <a:rPr lang="en-US" altLang="es-ES_tradnl" sz="1600" dirty="0" smtClean="0">
                <a:latin typeface="+mj-lt"/>
              </a:rPr>
              <a:t> la </a:t>
            </a:r>
            <a:r>
              <a:rPr lang="en-US" altLang="es-ES_tradnl" sz="1600" dirty="0" err="1" smtClean="0">
                <a:latin typeface="+mj-lt"/>
              </a:rPr>
              <a:t>energía</a:t>
            </a:r>
            <a:r>
              <a:rPr lang="en-US" altLang="es-ES_tradnl" sz="1600" dirty="0" smtClean="0">
                <a:latin typeface="+mj-lt"/>
              </a:rPr>
              <a:t> </a:t>
            </a:r>
            <a:r>
              <a:rPr lang="en-US" altLang="es-ES_tradnl" sz="1600" dirty="0" err="1" smtClean="0">
                <a:latin typeface="+mj-lt"/>
              </a:rPr>
              <a:t>entregada</a:t>
            </a:r>
            <a:r>
              <a:rPr lang="en-US" altLang="es-ES_tradnl" sz="1600" dirty="0" smtClean="0">
                <a:latin typeface="+mj-lt"/>
              </a:rPr>
              <a:t> </a:t>
            </a:r>
            <a:r>
              <a:rPr lang="en-US" altLang="es-ES_tradnl" sz="1600" dirty="0" err="1" smtClean="0">
                <a:latin typeface="+mj-lt"/>
              </a:rPr>
              <a:t>por</a:t>
            </a:r>
            <a:r>
              <a:rPr lang="en-US" altLang="es-ES_tradnl" sz="1600" dirty="0" smtClean="0">
                <a:latin typeface="+mj-lt"/>
              </a:rPr>
              <a:t> la </a:t>
            </a:r>
            <a:r>
              <a:rPr lang="en-US" altLang="es-ES_tradnl" sz="1600" dirty="0" err="1" smtClean="0">
                <a:latin typeface="+mj-lt"/>
              </a:rPr>
              <a:t>batería</a:t>
            </a:r>
            <a:r>
              <a:rPr lang="en-US" altLang="es-ES_tradnl" sz="1600" dirty="0" smtClean="0">
                <a:latin typeface="+mj-lt"/>
              </a:rPr>
              <a:t> </a:t>
            </a:r>
            <a:r>
              <a:rPr lang="en-US" altLang="es-ES_tradnl" sz="1600" dirty="0" err="1" smtClean="0">
                <a:latin typeface="+mj-lt"/>
              </a:rPr>
              <a:t>porque</a:t>
            </a:r>
            <a:r>
              <a:rPr lang="en-US" altLang="es-ES_tradnl" sz="1600" dirty="0" smtClean="0">
                <a:latin typeface="+mj-lt"/>
              </a:rPr>
              <a:t>:</a:t>
            </a:r>
          </a:p>
          <a:p>
            <a:pPr marL="0" indent="0"/>
            <a:endParaRPr lang="en-US" altLang="es-ES_tradnl" sz="1300" dirty="0">
              <a:latin typeface="+mj-lt"/>
            </a:endParaRPr>
          </a:p>
          <a:p>
            <a:pPr lvl="1">
              <a:buFont typeface="Arial" charset="0"/>
              <a:buChar char="•"/>
            </a:pPr>
            <a:r>
              <a:rPr lang="en-US" altLang="es-ES_tradnl" sz="1400" dirty="0" err="1" smtClean="0">
                <a:latin typeface="+mj-lt"/>
              </a:rPr>
              <a:t>Cuanto</a:t>
            </a:r>
            <a:r>
              <a:rPr lang="en-US" altLang="es-ES_tradnl" sz="1400" dirty="0" smtClean="0">
                <a:latin typeface="+mj-lt"/>
              </a:rPr>
              <a:t> </a:t>
            </a:r>
            <a:r>
              <a:rPr lang="en-US" altLang="es-ES_tradnl" sz="1400" dirty="0" err="1" smtClean="0">
                <a:latin typeface="+mj-lt"/>
              </a:rPr>
              <a:t>más</a:t>
            </a:r>
            <a:r>
              <a:rPr lang="en-US" altLang="es-ES_tradnl" sz="1400" dirty="0" smtClean="0">
                <a:latin typeface="+mj-lt"/>
              </a:rPr>
              <a:t> </a:t>
            </a:r>
            <a:r>
              <a:rPr lang="en-US" altLang="es-ES_tradnl" sz="1400" dirty="0" err="1" smtClean="0">
                <a:latin typeface="+mj-lt"/>
              </a:rPr>
              <a:t>profundas</a:t>
            </a:r>
            <a:r>
              <a:rPr lang="en-US" altLang="es-ES_tradnl" sz="1400" dirty="0" smtClean="0">
                <a:latin typeface="+mj-lt"/>
              </a:rPr>
              <a:t> son las </a:t>
            </a:r>
            <a:r>
              <a:rPr lang="en-US" altLang="es-ES_tradnl" sz="1400" dirty="0" err="1" smtClean="0">
                <a:latin typeface="+mj-lt"/>
              </a:rPr>
              <a:t>descargas</a:t>
            </a:r>
            <a:r>
              <a:rPr lang="en-US" altLang="es-ES_tradnl" sz="1400" dirty="0" smtClean="0">
                <a:latin typeface="+mj-lt"/>
              </a:rPr>
              <a:t> </a:t>
            </a:r>
            <a:r>
              <a:rPr lang="en-US" altLang="es-ES_tradnl" sz="1400" dirty="0" err="1" smtClean="0">
                <a:latin typeface="+mj-lt"/>
              </a:rPr>
              <a:t>por</a:t>
            </a:r>
            <a:r>
              <a:rPr lang="en-US" altLang="es-ES_tradnl" sz="1400" dirty="0" smtClean="0">
                <a:latin typeface="+mj-lt"/>
              </a:rPr>
              <a:t> </a:t>
            </a:r>
            <a:r>
              <a:rPr lang="en-US" altLang="es-ES_tradnl" sz="1400" dirty="0" err="1" smtClean="0">
                <a:latin typeface="+mj-lt"/>
              </a:rPr>
              <a:t>ciclo</a:t>
            </a:r>
            <a:r>
              <a:rPr lang="en-US" altLang="es-ES_tradnl" sz="1400" dirty="0" smtClean="0">
                <a:latin typeface="+mj-lt"/>
              </a:rPr>
              <a:t>, mayor </a:t>
            </a:r>
            <a:r>
              <a:rPr lang="en-US" altLang="es-ES_tradnl" sz="1400" dirty="0" err="1" smtClean="0">
                <a:latin typeface="+mj-lt"/>
              </a:rPr>
              <a:t>es</a:t>
            </a:r>
            <a:r>
              <a:rPr lang="en-US" altLang="es-ES_tradnl" sz="1400" dirty="0" smtClean="0">
                <a:latin typeface="+mj-lt"/>
              </a:rPr>
              <a:t> la </a:t>
            </a:r>
            <a:r>
              <a:rPr lang="en-US" altLang="es-ES_tradnl" sz="1400" dirty="0" err="1" smtClean="0">
                <a:latin typeface="+mj-lt"/>
              </a:rPr>
              <a:t>caida</a:t>
            </a:r>
            <a:r>
              <a:rPr lang="en-US" altLang="es-ES_tradnl" sz="1400" dirty="0" smtClean="0">
                <a:latin typeface="+mj-lt"/>
              </a:rPr>
              <a:t> de </a:t>
            </a:r>
            <a:r>
              <a:rPr lang="en-US" altLang="es-ES_tradnl" sz="1400" dirty="0" err="1" smtClean="0">
                <a:latin typeface="+mj-lt"/>
              </a:rPr>
              <a:t>voltaje</a:t>
            </a:r>
            <a:r>
              <a:rPr lang="en-US" altLang="es-ES_tradnl" sz="1400" dirty="0" smtClean="0">
                <a:latin typeface="+mj-lt"/>
              </a:rPr>
              <a:t> y para </a:t>
            </a:r>
            <a:r>
              <a:rPr lang="en-US" altLang="es-ES_tradnl" sz="1400" dirty="0" err="1" smtClean="0">
                <a:latin typeface="+mj-lt"/>
              </a:rPr>
              <a:t>mantener</a:t>
            </a:r>
            <a:r>
              <a:rPr lang="en-US" altLang="es-ES_tradnl" sz="1400" dirty="0" smtClean="0">
                <a:latin typeface="+mj-lt"/>
              </a:rPr>
              <a:t> la </a:t>
            </a:r>
            <a:r>
              <a:rPr lang="en-US" altLang="es-ES_tradnl" sz="1400" dirty="0" err="1" smtClean="0">
                <a:latin typeface="+mj-lt"/>
              </a:rPr>
              <a:t>potencia</a:t>
            </a:r>
            <a:r>
              <a:rPr lang="en-US" altLang="es-ES_tradnl" sz="1400" dirty="0" smtClean="0">
                <a:latin typeface="+mj-lt"/>
              </a:rPr>
              <a:t> </a:t>
            </a:r>
            <a:r>
              <a:rPr lang="en-US" altLang="es-ES_tradnl" sz="1400" dirty="0" err="1" smtClean="0">
                <a:latin typeface="+mj-lt"/>
              </a:rPr>
              <a:t>constante</a:t>
            </a:r>
            <a:r>
              <a:rPr lang="en-US" altLang="es-ES_tradnl" sz="1400" dirty="0" smtClean="0">
                <a:latin typeface="+mj-lt"/>
              </a:rPr>
              <a:t> mayor </a:t>
            </a:r>
            <a:r>
              <a:rPr lang="en-US" altLang="es-ES_tradnl" sz="1400" dirty="0" err="1" smtClean="0">
                <a:latin typeface="+mj-lt"/>
              </a:rPr>
              <a:t>es</a:t>
            </a:r>
            <a:r>
              <a:rPr lang="en-US" altLang="es-ES_tradnl" sz="1400" dirty="0" smtClean="0">
                <a:latin typeface="+mj-lt"/>
              </a:rPr>
              <a:t> la </a:t>
            </a:r>
            <a:r>
              <a:rPr lang="en-US" altLang="es-ES_tradnl" sz="1400" dirty="0" err="1" smtClean="0">
                <a:latin typeface="+mj-lt"/>
              </a:rPr>
              <a:t>intensidad</a:t>
            </a:r>
            <a:r>
              <a:rPr lang="en-US" altLang="es-ES_tradnl" sz="1400" dirty="0" smtClean="0">
                <a:latin typeface="+mj-lt"/>
              </a:rPr>
              <a:t> </a:t>
            </a:r>
            <a:r>
              <a:rPr lang="en-US" altLang="es-ES_tradnl" sz="1400" dirty="0" err="1" smtClean="0">
                <a:latin typeface="+mj-lt"/>
              </a:rPr>
              <a:t>entregada</a:t>
            </a:r>
            <a:r>
              <a:rPr lang="en-US" altLang="es-ES_tradnl" sz="1400" dirty="0" smtClean="0">
                <a:latin typeface="+mj-lt"/>
              </a:rPr>
              <a:t> </a:t>
            </a:r>
            <a:r>
              <a:rPr lang="en-US" altLang="es-ES_tradnl" sz="1400" dirty="0" err="1" smtClean="0">
                <a:latin typeface="+mj-lt"/>
              </a:rPr>
              <a:t>por</a:t>
            </a:r>
            <a:r>
              <a:rPr lang="en-US" altLang="es-ES_tradnl" sz="1400" dirty="0" smtClean="0">
                <a:latin typeface="+mj-lt"/>
              </a:rPr>
              <a:t> la </a:t>
            </a:r>
            <a:r>
              <a:rPr lang="en-US" altLang="es-ES_tradnl" sz="1400" dirty="0" err="1" smtClean="0">
                <a:latin typeface="+mj-lt"/>
              </a:rPr>
              <a:t>batería</a:t>
            </a:r>
            <a:r>
              <a:rPr lang="en-US" altLang="es-ES_tradnl" sz="1400" dirty="0" smtClean="0">
                <a:latin typeface="+mj-lt"/>
              </a:rPr>
              <a:t>, </a:t>
            </a:r>
            <a:r>
              <a:rPr lang="en-US" altLang="es-ES_tradnl" sz="1400" dirty="0" err="1" smtClean="0">
                <a:latin typeface="+mj-lt"/>
              </a:rPr>
              <a:t>aumentado</a:t>
            </a:r>
            <a:r>
              <a:rPr lang="en-US" altLang="es-ES_tradnl" sz="1400" dirty="0" smtClean="0">
                <a:latin typeface="+mj-lt"/>
              </a:rPr>
              <a:t> la </a:t>
            </a:r>
            <a:r>
              <a:rPr lang="en-US" altLang="es-ES_tradnl" sz="1400" dirty="0" err="1" smtClean="0">
                <a:latin typeface="+mj-lt"/>
              </a:rPr>
              <a:t>temperatura</a:t>
            </a:r>
            <a:r>
              <a:rPr lang="en-US" altLang="es-ES_tradnl" sz="1400" dirty="0" smtClean="0">
                <a:latin typeface="+mj-lt"/>
              </a:rPr>
              <a:t> </a:t>
            </a:r>
            <a:r>
              <a:rPr lang="en-US" altLang="es-ES_tradnl" sz="1400" dirty="0" err="1" smtClean="0">
                <a:latin typeface="+mj-lt"/>
              </a:rPr>
              <a:t>interna</a:t>
            </a:r>
            <a:r>
              <a:rPr lang="en-US" altLang="es-ES_tradnl" sz="1400" dirty="0" smtClean="0">
                <a:latin typeface="+mj-lt"/>
              </a:rPr>
              <a:t> y </a:t>
            </a:r>
            <a:r>
              <a:rPr lang="en-US" altLang="es-ES_tradnl" sz="1400" dirty="0" err="1" smtClean="0">
                <a:latin typeface="+mj-lt"/>
              </a:rPr>
              <a:t>reduciendo</a:t>
            </a:r>
            <a:r>
              <a:rPr lang="en-US" altLang="es-ES_tradnl" sz="1400" dirty="0" smtClean="0">
                <a:latin typeface="+mj-lt"/>
              </a:rPr>
              <a:t> la </a:t>
            </a:r>
            <a:r>
              <a:rPr lang="en-US" altLang="es-ES_tradnl" sz="1400" dirty="0" err="1" smtClean="0">
                <a:latin typeface="+mj-lt"/>
              </a:rPr>
              <a:t>vida</a:t>
            </a:r>
            <a:r>
              <a:rPr lang="en-US" altLang="es-ES_tradnl" sz="1400" dirty="0" smtClean="0">
                <a:latin typeface="+mj-lt"/>
              </a:rPr>
              <a:t> </a:t>
            </a:r>
            <a:r>
              <a:rPr lang="en-US" altLang="es-ES_tradnl" sz="1400" dirty="0" err="1" smtClean="0">
                <a:latin typeface="+mj-lt"/>
              </a:rPr>
              <a:t>útil</a:t>
            </a:r>
            <a:r>
              <a:rPr lang="en-US" altLang="es-ES_tradnl" sz="1400" dirty="0" smtClean="0">
                <a:latin typeface="+mj-lt"/>
              </a:rPr>
              <a:t> de la </a:t>
            </a:r>
            <a:r>
              <a:rPr lang="en-US" altLang="es-ES_tradnl" sz="1400" dirty="0" err="1" smtClean="0">
                <a:latin typeface="+mj-lt"/>
              </a:rPr>
              <a:t>batería</a:t>
            </a:r>
            <a:r>
              <a:rPr lang="en-US" altLang="es-ES_tradnl" sz="1400" dirty="0" smtClean="0">
                <a:latin typeface="+mj-lt"/>
              </a:rPr>
              <a:t>. </a:t>
            </a:r>
            <a:r>
              <a:rPr lang="en-US" altLang="es-ES_tradnl" sz="1400" dirty="0" err="1" smtClean="0">
                <a:latin typeface="+mj-lt"/>
              </a:rPr>
              <a:t>Cada</a:t>
            </a:r>
            <a:r>
              <a:rPr lang="en-US" altLang="es-ES_tradnl" sz="1400" dirty="0" smtClean="0">
                <a:latin typeface="+mj-lt"/>
              </a:rPr>
              <a:t> </a:t>
            </a:r>
            <a:r>
              <a:rPr lang="en-US" altLang="es-ES_tradnl" sz="1400" dirty="0" err="1" smtClean="0">
                <a:latin typeface="+mj-lt"/>
              </a:rPr>
              <a:t>incremento</a:t>
            </a:r>
            <a:r>
              <a:rPr lang="en-US" altLang="es-ES_tradnl" sz="1400" dirty="0" smtClean="0">
                <a:latin typeface="+mj-lt"/>
              </a:rPr>
              <a:t> de 10ºC </a:t>
            </a:r>
            <a:r>
              <a:rPr lang="en-US" altLang="es-ES_tradnl" sz="1400" dirty="0" err="1" smtClean="0">
                <a:latin typeface="+mj-lt"/>
              </a:rPr>
              <a:t>por</a:t>
            </a:r>
            <a:r>
              <a:rPr lang="en-US" altLang="es-ES_tradnl" sz="1400" dirty="0" smtClean="0">
                <a:latin typeface="+mj-lt"/>
              </a:rPr>
              <a:t> </a:t>
            </a:r>
            <a:r>
              <a:rPr lang="en-US" altLang="es-ES_tradnl" sz="1400" dirty="0" err="1" smtClean="0">
                <a:latin typeface="+mj-lt"/>
              </a:rPr>
              <a:t>encima</a:t>
            </a:r>
            <a:r>
              <a:rPr lang="en-US" altLang="es-ES_tradnl" sz="1400" dirty="0" smtClean="0">
                <a:latin typeface="+mj-lt"/>
              </a:rPr>
              <a:t> de los 25ºC, que </a:t>
            </a:r>
            <a:r>
              <a:rPr lang="en-US" altLang="es-ES_tradnl" sz="1400" dirty="0" err="1" smtClean="0">
                <a:latin typeface="+mj-lt"/>
              </a:rPr>
              <a:t>es</a:t>
            </a:r>
            <a:r>
              <a:rPr lang="en-US" altLang="es-ES_tradnl" sz="1400" dirty="0" smtClean="0">
                <a:latin typeface="+mj-lt"/>
              </a:rPr>
              <a:t> la </a:t>
            </a:r>
            <a:r>
              <a:rPr lang="en-US" altLang="es-ES_tradnl" sz="1400" dirty="0" err="1" smtClean="0">
                <a:latin typeface="+mj-lt"/>
              </a:rPr>
              <a:t>temperatura</a:t>
            </a:r>
            <a:r>
              <a:rPr lang="en-US" altLang="es-ES_tradnl" sz="1400" dirty="0" smtClean="0">
                <a:latin typeface="+mj-lt"/>
              </a:rPr>
              <a:t> </a:t>
            </a:r>
            <a:r>
              <a:rPr lang="en-US" altLang="es-ES_tradnl" sz="1400" dirty="0" err="1" smtClean="0">
                <a:latin typeface="+mj-lt"/>
              </a:rPr>
              <a:t>óptima</a:t>
            </a:r>
            <a:r>
              <a:rPr lang="en-US" altLang="es-ES_tradnl" sz="1400" dirty="0" smtClean="0">
                <a:latin typeface="+mj-lt"/>
              </a:rPr>
              <a:t> de </a:t>
            </a:r>
            <a:r>
              <a:rPr lang="en-US" altLang="es-ES_tradnl" sz="1400" dirty="0" err="1" smtClean="0">
                <a:latin typeface="+mj-lt"/>
              </a:rPr>
              <a:t>trabajo</a:t>
            </a:r>
            <a:r>
              <a:rPr lang="en-US" altLang="es-ES_tradnl" sz="1400" dirty="0" smtClean="0">
                <a:latin typeface="+mj-lt"/>
              </a:rPr>
              <a:t>, la </a:t>
            </a:r>
            <a:r>
              <a:rPr lang="en-US" altLang="es-ES_tradnl" sz="1400" dirty="0" err="1" smtClean="0">
                <a:latin typeface="+mj-lt"/>
              </a:rPr>
              <a:t>vida</a:t>
            </a:r>
            <a:r>
              <a:rPr lang="en-US" altLang="es-ES_tradnl" sz="1400" dirty="0" smtClean="0">
                <a:latin typeface="+mj-lt"/>
              </a:rPr>
              <a:t> de la </a:t>
            </a:r>
            <a:r>
              <a:rPr lang="en-US" altLang="es-ES_tradnl" sz="1400" dirty="0" err="1" smtClean="0">
                <a:latin typeface="+mj-lt"/>
              </a:rPr>
              <a:t>batería</a:t>
            </a:r>
            <a:r>
              <a:rPr lang="en-US" altLang="es-ES_tradnl" sz="1400" dirty="0" smtClean="0">
                <a:latin typeface="+mj-lt"/>
              </a:rPr>
              <a:t> se reduce a la </a:t>
            </a:r>
            <a:r>
              <a:rPr lang="en-US" altLang="es-ES_tradnl" sz="1400" dirty="0" err="1" smtClean="0">
                <a:latin typeface="+mj-lt"/>
              </a:rPr>
              <a:t>mitad</a:t>
            </a:r>
            <a:r>
              <a:rPr lang="en-US" altLang="es-ES_tradnl" sz="1400" dirty="0" smtClean="0">
                <a:latin typeface="+mj-lt"/>
              </a:rPr>
              <a:t> </a:t>
            </a:r>
            <a:r>
              <a:rPr lang="en-US" altLang="es-ES_tradnl" sz="1400" dirty="0" err="1" smtClean="0">
                <a:latin typeface="+mj-lt"/>
              </a:rPr>
              <a:t>debido</a:t>
            </a:r>
            <a:r>
              <a:rPr lang="en-US" altLang="es-ES_tradnl" sz="1400" dirty="0" smtClean="0">
                <a:latin typeface="+mj-lt"/>
              </a:rPr>
              <a:t> a que la </a:t>
            </a:r>
            <a:r>
              <a:rPr lang="en-US" altLang="es-ES_tradnl" sz="1400" dirty="0" err="1" smtClean="0">
                <a:latin typeface="+mj-lt"/>
              </a:rPr>
              <a:t>corrosión</a:t>
            </a:r>
            <a:r>
              <a:rPr lang="en-US" altLang="es-ES_tradnl" sz="1400" dirty="0" smtClean="0">
                <a:latin typeface="+mj-lt"/>
              </a:rPr>
              <a:t> </a:t>
            </a:r>
            <a:r>
              <a:rPr lang="en-US" altLang="es-ES_tradnl" sz="1400" dirty="0" err="1" smtClean="0">
                <a:latin typeface="+mj-lt"/>
              </a:rPr>
              <a:t>es</a:t>
            </a:r>
            <a:r>
              <a:rPr lang="en-US" altLang="es-ES_tradnl" sz="1400" dirty="0" smtClean="0">
                <a:latin typeface="+mj-lt"/>
              </a:rPr>
              <a:t> el </a:t>
            </a:r>
            <a:r>
              <a:rPr lang="en-US" altLang="es-ES_tradnl" sz="1400" dirty="0" err="1" smtClean="0">
                <a:latin typeface="+mj-lt"/>
              </a:rPr>
              <a:t>doble</a:t>
            </a:r>
            <a:r>
              <a:rPr lang="en-US" altLang="es-ES_tradnl" sz="1400" dirty="0" smtClean="0">
                <a:latin typeface="+mj-lt"/>
              </a:rPr>
              <a:t>. </a:t>
            </a:r>
          </a:p>
          <a:p>
            <a:pPr lvl="1">
              <a:buFont typeface="Arial" charset="0"/>
              <a:buChar char="•"/>
            </a:pPr>
            <a:endParaRPr lang="en-US" altLang="es-ES_tradnl" sz="1400" dirty="0" smtClean="0">
              <a:latin typeface="+mj-lt"/>
            </a:endParaRPr>
          </a:p>
          <a:p>
            <a:pPr lvl="1">
              <a:buFont typeface="Arial" charset="0"/>
              <a:buChar char="•"/>
            </a:pPr>
            <a:r>
              <a:rPr lang="en-US" altLang="es-ES_tradnl" sz="1400" dirty="0" err="1" smtClean="0">
                <a:latin typeface="+mj-lt"/>
              </a:rPr>
              <a:t>Cada</a:t>
            </a:r>
            <a:r>
              <a:rPr lang="en-US" altLang="es-ES_tradnl" sz="1400" dirty="0" smtClean="0">
                <a:latin typeface="+mj-lt"/>
              </a:rPr>
              <a:t> </a:t>
            </a:r>
            <a:r>
              <a:rPr lang="en-US" altLang="es-ES_tradnl" sz="1400" dirty="0" err="1" smtClean="0">
                <a:latin typeface="+mj-lt"/>
              </a:rPr>
              <a:t>descarga</a:t>
            </a:r>
            <a:r>
              <a:rPr lang="en-US" altLang="es-ES_tradnl" sz="1400" dirty="0" smtClean="0">
                <a:latin typeface="+mj-lt"/>
              </a:rPr>
              <a:t> </a:t>
            </a:r>
            <a:r>
              <a:rPr lang="en-US" altLang="es-ES_tradnl" sz="1400" dirty="0" err="1" smtClean="0">
                <a:latin typeface="+mj-lt"/>
              </a:rPr>
              <a:t>profunda</a:t>
            </a:r>
            <a:r>
              <a:rPr lang="en-US" altLang="es-ES_tradnl" sz="1400" dirty="0" smtClean="0">
                <a:latin typeface="+mj-lt"/>
              </a:rPr>
              <a:t> </a:t>
            </a:r>
            <a:r>
              <a:rPr lang="en-US" altLang="es-ES_tradnl" sz="1400" dirty="0" err="1" smtClean="0">
                <a:latin typeface="+mj-lt"/>
              </a:rPr>
              <a:t>somete</a:t>
            </a:r>
            <a:r>
              <a:rPr lang="en-US" altLang="es-ES_tradnl" sz="1400" dirty="0" smtClean="0">
                <a:latin typeface="+mj-lt"/>
              </a:rPr>
              <a:t> a las </a:t>
            </a:r>
            <a:r>
              <a:rPr lang="en-US" altLang="es-ES_tradnl" sz="1400" dirty="0" err="1" smtClean="0">
                <a:latin typeface="+mj-lt"/>
              </a:rPr>
              <a:t>placas</a:t>
            </a:r>
            <a:r>
              <a:rPr lang="en-US" altLang="es-ES_tradnl" sz="1400" dirty="0" smtClean="0">
                <a:latin typeface="+mj-lt"/>
              </a:rPr>
              <a:t> a un </a:t>
            </a:r>
            <a:r>
              <a:rPr lang="en-US" altLang="es-ES_tradnl" sz="1400" dirty="0" err="1" smtClean="0">
                <a:latin typeface="+mj-lt"/>
              </a:rPr>
              <a:t>estrés</a:t>
            </a:r>
            <a:r>
              <a:rPr lang="en-US" altLang="es-ES_tradnl" sz="1400" dirty="0" smtClean="0">
                <a:latin typeface="+mj-lt"/>
              </a:rPr>
              <a:t> que </a:t>
            </a:r>
            <a:r>
              <a:rPr lang="en-US" altLang="es-ES_tradnl" sz="1400" dirty="0" err="1" smtClean="0">
                <a:latin typeface="+mj-lt"/>
              </a:rPr>
              <a:t>hacen</a:t>
            </a:r>
            <a:r>
              <a:rPr lang="en-US" altLang="es-ES_tradnl" sz="1400" dirty="0" smtClean="0">
                <a:latin typeface="+mj-lt"/>
              </a:rPr>
              <a:t> que las </a:t>
            </a:r>
            <a:r>
              <a:rPr lang="en-US" altLang="es-ES_tradnl" sz="1400" dirty="0" err="1" smtClean="0">
                <a:latin typeface="+mj-lt"/>
              </a:rPr>
              <a:t>placas</a:t>
            </a:r>
            <a:r>
              <a:rPr lang="en-US" altLang="es-ES_tradnl" sz="1400" dirty="0" smtClean="0">
                <a:latin typeface="+mj-lt"/>
              </a:rPr>
              <a:t> </a:t>
            </a:r>
            <a:r>
              <a:rPr lang="en-US" altLang="es-ES_tradnl" sz="1400" dirty="0" err="1" smtClean="0">
                <a:latin typeface="+mj-lt"/>
              </a:rPr>
              <a:t>pierdan</a:t>
            </a:r>
            <a:r>
              <a:rPr lang="en-US" altLang="es-ES_tradnl" sz="1400" dirty="0" smtClean="0">
                <a:latin typeface="+mj-lt"/>
              </a:rPr>
              <a:t> </a:t>
            </a:r>
            <a:r>
              <a:rPr lang="en-US" altLang="es-ES_tradnl" sz="1400" dirty="0" err="1" smtClean="0">
                <a:latin typeface="+mj-lt"/>
              </a:rPr>
              <a:t>materia</a:t>
            </a:r>
            <a:r>
              <a:rPr lang="en-US" altLang="es-ES_tradnl" sz="1400" dirty="0" smtClean="0">
                <a:latin typeface="+mj-lt"/>
              </a:rPr>
              <a:t> </a:t>
            </a:r>
            <a:r>
              <a:rPr lang="en-US" altLang="es-ES_tradnl" sz="1400" dirty="0" err="1" smtClean="0">
                <a:latin typeface="+mj-lt"/>
              </a:rPr>
              <a:t>activa</a:t>
            </a:r>
            <a:r>
              <a:rPr lang="en-US" altLang="es-ES_tradnl" sz="1400" dirty="0" smtClean="0">
                <a:latin typeface="+mj-lt"/>
              </a:rPr>
              <a:t>. </a:t>
            </a:r>
            <a:r>
              <a:rPr lang="en-US" altLang="es-ES_tradnl" sz="1400" dirty="0" err="1" smtClean="0">
                <a:latin typeface="+mj-lt"/>
              </a:rPr>
              <a:t>Esto</a:t>
            </a:r>
            <a:r>
              <a:rPr lang="en-US" altLang="es-ES_tradnl" sz="1400" dirty="0" smtClean="0">
                <a:latin typeface="+mj-lt"/>
              </a:rPr>
              <a:t> </a:t>
            </a:r>
            <a:r>
              <a:rPr lang="en-US" altLang="es-ES_tradnl" sz="1400" dirty="0" err="1" smtClean="0">
                <a:latin typeface="+mj-lt"/>
              </a:rPr>
              <a:t>hace</a:t>
            </a:r>
            <a:r>
              <a:rPr lang="en-US" altLang="es-ES_tradnl" sz="1400" dirty="0" smtClean="0">
                <a:latin typeface="+mj-lt"/>
              </a:rPr>
              <a:t> </a:t>
            </a:r>
            <a:r>
              <a:rPr lang="en-US" altLang="es-ES_tradnl" sz="1400" dirty="0" err="1" smtClean="0">
                <a:latin typeface="+mj-lt"/>
              </a:rPr>
              <a:t>que</a:t>
            </a:r>
            <a:r>
              <a:rPr lang="en-US" altLang="es-ES_tradnl" sz="1400" dirty="0" smtClean="0">
                <a:latin typeface="+mj-lt"/>
              </a:rPr>
              <a:t> la </a:t>
            </a:r>
            <a:r>
              <a:rPr lang="en-US" altLang="es-ES_tradnl" sz="1400" dirty="0" err="1" smtClean="0">
                <a:latin typeface="+mj-lt"/>
              </a:rPr>
              <a:t>capacidad</a:t>
            </a:r>
            <a:r>
              <a:rPr lang="en-US" altLang="es-ES_tradnl" sz="1400" dirty="0" smtClean="0">
                <a:latin typeface="+mj-lt"/>
              </a:rPr>
              <a:t> se </a:t>
            </a:r>
            <a:r>
              <a:rPr lang="en-US" altLang="es-ES_tradnl" sz="1400" dirty="0" err="1" smtClean="0">
                <a:latin typeface="+mj-lt"/>
              </a:rPr>
              <a:t>reduzca</a:t>
            </a:r>
            <a:r>
              <a:rPr lang="en-US" altLang="es-ES_tradnl" sz="1400" dirty="0" smtClean="0">
                <a:latin typeface="+mj-lt"/>
              </a:rPr>
              <a:t> </a:t>
            </a:r>
            <a:r>
              <a:rPr lang="en-US" altLang="es-ES_tradnl" sz="1400" dirty="0" err="1" smtClean="0">
                <a:latin typeface="+mj-lt"/>
              </a:rPr>
              <a:t>cada</a:t>
            </a:r>
            <a:r>
              <a:rPr lang="en-US" altLang="es-ES_tradnl" sz="1400" dirty="0" smtClean="0">
                <a:latin typeface="+mj-lt"/>
              </a:rPr>
              <a:t> </a:t>
            </a:r>
            <a:r>
              <a:rPr lang="en-US" altLang="es-ES_tradnl" sz="1400" dirty="0" err="1" smtClean="0">
                <a:latin typeface="+mj-lt"/>
              </a:rPr>
              <a:t>ciclo</a:t>
            </a:r>
            <a:r>
              <a:rPr lang="en-US" altLang="es-ES_tradnl" sz="1400" dirty="0" smtClean="0">
                <a:latin typeface="+mj-lt"/>
              </a:rPr>
              <a:t>. </a:t>
            </a:r>
            <a:r>
              <a:rPr lang="en-US" altLang="es-ES_tradnl" sz="1400" dirty="0" err="1" smtClean="0">
                <a:latin typeface="+mj-lt"/>
              </a:rPr>
              <a:t>Trabajando</a:t>
            </a:r>
            <a:r>
              <a:rPr lang="en-US" altLang="es-ES_tradnl" sz="1400" dirty="0" smtClean="0">
                <a:latin typeface="+mj-lt"/>
              </a:rPr>
              <a:t> de </a:t>
            </a:r>
            <a:r>
              <a:rPr lang="en-US" altLang="es-ES_tradnl" sz="1400" dirty="0" err="1" smtClean="0">
                <a:latin typeface="+mj-lt"/>
              </a:rPr>
              <a:t>esta</a:t>
            </a:r>
            <a:r>
              <a:rPr lang="en-US" altLang="es-ES_tradnl" sz="1400" dirty="0" smtClean="0">
                <a:latin typeface="+mj-lt"/>
              </a:rPr>
              <a:t> forma, </a:t>
            </a:r>
            <a:r>
              <a:rPr lang="en-US" altLang="es-ES_tradnl" sz="1400" dirty="0" err="1" smtClean="0">
                <a:latin typeface="+mj-lt"/>
              </a:rPr>
              <a:t>cada</a:t>
            </a:r>
            <a:r>
              <a:rPr lang="en-US" altLang="es-ES_tradnl" sz="1400" dirty="0" smtClean="0">
                <a:latin typeface="+mj-lt"/>
              </a:rPr>
              <a:t> </a:t>
            </a:r>
            <a:r>
              <a:rPr lang="en-US" altLang="es-ES_tradnl" sz="1400" dirty="0" err="1" smtClean="0">
                <a:latin typeface="+mj-lt"/>
              </a:rPr>
              <a:t>ciclo</a:t>
            </a:r>
            <a:r>
              <a:rPr lang="en-US" altLang="es-ES_tradnl" sz="1400" dirty="0" smtClean="0">
                <a:latin typeface="+mj-lt"/>
              </a:rPr>
              <a:t> </a:t>
            </a:r>
            <a:r>
              <a:rPr lang="en-US" altLang="es-ES_tradnl" sz="1400" dirty="0" err="1" smtClean="0">
                <a:latin typeface="+mj-lt"/>
              </a:rPr>
              <a:t>va</a:t>
            </a:r>
            <a:r>
              <a:rPr lang="en-US" altLang="es-ES_tradnl" sz="1400" dirty="0" smtClean="0">
                <a:latin typeface="+mj-lt"/>
              </a:rPr>
              <a:t> a </a:t>
            </a:r>
            <a:r>
              <a:rPr lang="en-US" altLang="es-ES_tradnl" sz="1400" dirty="0" err="1" smtClean="0">
                <a:latin typeface="+mj-lt"/>
              </a:rPr>
              <a:t>ser</a:t>
            </a:r>
            <a:r>
              <a:rPr lang="en-US" altLang="es-ES_tradnl" sz="1400" dirty="0" smtClean="0">
                <a:latin typeface="+mj-lt"/>
              </a:rPr>
              <a:t> </a:t>
            </a:r>
            <a:r>
              <a:rPr lang="en-US" altLang="es-ES_tradnl" sz="1400" dirty="0" err="1" smtClean="0">
                <a:latin typeface="+mj-lt"/>
              </a:rPr>
              <a:t>más</a:t>
            </a:r>
            <a:r>
              <a:rPr lang="en-US" altLang="es-ES_tradnl" sz="1400" dirty="0" smtClean="0">
                <a:latin typeface="+mj-lt"/>
              </a:rPr>
              <a:t> </a:t>
            </a:r>
            <a:r>
              <a:rPr lang="en-US" altLang="es-ES_tradnl" sz="1400" dirty="0" err="1" smtClean="0">
                <a:latin typeface="+mj-lt"/>
              </a:rPr>
              <a:t>agresivo</a:t>
            </a:r>
            <a:r>
              <a:rPr lang="en-US" altLang="es-ES_tradnl" sz="1400" dirty="0" smtClean="0">
                <a:latin typeface="+mj-lt"/>
              </a:rPr>
              <a:t> que el anterior y la </a:t>
            </a:r>
            <a:r>
              <a:rPr lang="en-US" altLang="es-ES_tradnl" sz="1400" dirty="0" err="1" smtClean="0">
                <a:latin typeface="+mj-lt"/>
              </a:rPr>
              <a:t>profundidad</a:t>
            </a:r>
            <a:r>
              <a:rPr lang="en-US" altLang="es-ES_tradnl" sz="1400" dirty="0" smtClean="0">
                <a:latin typeface="+mj-lt"/>
              </a:rPr>
              <a:t> de </a:t>
            </a:r>
            <a:r>
              <a:rPr lang="en-US" altLang="es-ES_tradnl" sz="1400" dirty="0" err="1" smtClean="0">
                <a:latin typeface="+mj-lt"/>
              </a:rPr>
              <a:t>descarga</a:t>
            </a:r>
            <a:r>
              <a:rPr lang="en-US" altLang="es-ES_tradnl" sz="1400" dirty="0" smtClean="0">
                <a:latin typeface="+mj-lt"/>
              </a:rPr>
              <a:t> mayor al </a:t>
            </a:r>
            <a:r>
              <a:rPr lang="en-US" altLang="es-ES_tradnl" sz="1400" dirty="0" err="1" smtClean="0">
                <a:latin typeface="+mj-lt"/>
              </a:rPr>
              <a:t>reducirse</a:t>
            </a:r>
            <a:r>
              <a:rPr lang="en-US" altLang="es-ES_tradnl" sz="1400" dirty="0" smtClean="0">
                <a:latin typeface="+mj-lt"/>
              </a:rPr>
              <a:t> la </a:t>
            </a:r>
            <a:r>
              <a:rPr lang="en-US" altLang="es-ES_tradnl" sz="1400" dirty="0" err="1" smtClean="0">
                <a:latin typeface="+mj-lt"/>
              </a:rPr>
              <a:t>capacidad</a:t>
            </a:r>
            <a:r>
              <a:rPr lang="en-US" altLang="es-ES_tradnl" sz="1400" dirty="0" smtClean="0">
                <a:latin typeface="+mj-lt"/>
              </a:rPr>
              <a:t>. </a:t>
            </a:r>
            <a:r>
              <a:rPr lang="en-US" altLang="es-ES_tradnl" sz="1400" dirty="0" err="1" smtClean="0">
                <a:latin typeface="+mj-lt"/>
              </a:rPr>
              <a:t>Esto</a:t>
            </a:r>
            <a:r>
              <a:rPr lang="en-US" altLang="es-ES_tradnl" sz="1400" dirty="0" smtClean="0">
                <a:latin typeface="+mj-lt"/>
              </a:rPr>
              <a:t> reduce la </a:t>
            </a:r>
            <a:r>
              <a:rPr lang="en-US" altLang="es-ES_tradnl" sz="1400" dirty="0" err="1" smtClean="0">
                <a:latin typeface="+mj-lt"/>
              </a:rPr>
              <a:t>energía</a:t>
            </a:r>
            <a:r>
              <a:rPr lang="en-US" altLang="es-ES_tradnl" sz="1400" dirty="0" smtClean="0">
                <a:latin typeface="+mj-lt"/>
              </a:rPr>
              <a:t> </a:t>
            </a:r>
            <a:r>
              <a:rPr lang="en-US" altLang="es-ES_tradnl" sz="1400" dirty="0" err="1" smtClean="0">
                <a:latin typeface="+mj-lt"/>
              </a:rPr>
              <a:t>entregada</a:t>
            </a:r>
            <a:r>
              <a:rPr lang="en-US" altLang="es-ES_tradnl" sz="1400" dirty="0" smtClean="0">
                <a:latin typeface="+mj-lt"/>
              </a:rPr>
              <a:t> </a:t>
            </a:r>
            <a:r>
              <a:rPr lang="en-US" altLang="es-ES_tradnl" sz="1400" dirty="0" err="1" smtClean="0">
                <a:latin typeface="+mj-lt"/>
              </a:rPr>
              <a:t>por</a:t>
            </a:r>
            <a:r>
              <a:rPr lang="en-US" altLang="es-ES_tradnl" sz="1400" dirty="0" smtClean="0">
                <a:latin typeface="+mj-lt"/>
              </a:rPr>
              <a:t> </a:t>
            </a:r>
            <a:r>
              <a:rPr lang="en-US" altLang="es-ES_tradnl" sz="1400" dirty="0" err="1" smtClean="0">
                <a:latin typeface="+mj-lt"/>
              </a:rPr>
              <a:t>ciclo</a:t>
            </a:r>
            <a:r>
              <a:rPr lang="en-US" altLang="es-ES_tradnl" sz="1400" dirty="0" smtClean="0">
                <a:latin typeface="+mj-lt"/>
              </a:rPr>
              <a:t> </a:t>
            </a:r>
            <a:r>
              <a:rPr lang="en-US" altLang="es-ES_tradnl" sz="1400" dirty="0" err="1" smtClean="0">
                <a:latin typeface="+mj-lt"/>
              </a:rPr>
              <a:t>incrementando</a:t>
            </a:r>
            <a:r>
              <a:rPr lang="en-US" altLang="es-ES_tradnl" sz="1400" dirty="0" smtClean="0">
                <a:latin typeface="+mj-lt"/>
              </a:rPr>
              <a:t> el </a:t>
            </a:r>
            <a:r>
              <a:rPr lang="en-US" altLang="es-ES_tradnl" sz="1400" dirty="0" err="1" smtClean="0">
                <a:latin typeface="+mj-lt"/>
              </a:rPr>
              <a:t>coste</a:t>
            </a:r>
            <a:r>
              <a:rPr lang="en-US" altLang="es-ES_tradnl" sz="1400" dirty="0" smtClean="0">
                <a:latin typeface="+mj-lt"/>
              </a:rPr>
              <a:t> de la </a:t>
            </a:r>
            <a:r>
              <a:rPr lang="en-US" altLang="es-ES_tradnl" sz="1400" dirty="0" err="1" smtClean="0">
                <a:latin typeface="+mj-lt"/>
              </a:rPr>
              <a:t>batería</a:t>
            </a:r>
            <a:r>
              <a:rPr lang="en-US" altLang="es-ES_tradnl" sz="1400" dirty="0" smtClean="0">
                <a:latin typeface="+mj-lt"/>
              </a:rPr>
              <a:t> al final de </a:t>
            </a:r>
            <a:r>
              <a:rPr lang="en-US" altLang="es-ES_tradnl" sz="1400" dirty="0" err="1" smtClean="0">
                <a:latin typeface="+mj-lt"/>
              </a:rPr>
              <a:t>su</a:t>
            </a:r>
            <a:r>
              <a:rPr lang="en-US" altLang="es-ES_tradnl" sz="1400" dirty="0" smtClean="0">
                <a:latin typeface="+mj-lt"/>
              </a:rPr>
              <a:t> </a:t>
            </a:r>
            <a:r>
              <a:rPr lang="en-US" altLang="es-ES_tradnl" sz="1400" dirty="0" err="1" smtClean="0">
                <a:latin typeface="+mj-lt"/>
              </a:rPr>
              <a:t>vida</a:t>
            </a:r>
            <a:r>
              <a:rPr lang="en-US" altLang="es-ES_tradnl" sz="1400" dirty="0" smtClean="0">
                <a:latin typeface="+mj-lt"/>
              </a:rPr>
              <a:t> </a:t>
            </a:r>
            <a:r>
              <a:rPr lang="en-US" altLang="es-ES_tradnl" sz="1400" dirty="0" err="1" smtClean="0">
                <a:latin typeface="+mj-lt"/>
              </a:rPr>
              <a:t>útil</a:t>
            </a:r>
            <a:r>
              <a:rPr lang="en-US" altLang="es-ES_tradnl" sz="1400" dirty="0" smtClean="0">
                <a:latin typeface="+mj-lt"/>
              </a:rPr>
              <a:t>.</a:t>
            </a:r>
          </a:p>
          <a:p>
            <a:pPr lvl="1">
              <a:buFont typeface="Arial" charset="0"/>
              <a:buChar char="•"/>
            </a:pPr>
            <a:endParaRPr lang="en-US" altLang="es-ES_tradnl" sz="1400" dirty="0">
              <a:latin typeface="+mj-lt"/>
            </a:endParaRPr>
          </a:p>
          <a:p>
            <a:pPr lvl="1">
              <a:buFont typeface="Arial" charset="0"/>
              <a:buChar char="•"/>
            </a:pPr>
            <a:r>
              <a:rPr lang="en-US" altLang="es-ES_tradnl" sz="1400" dirty="0" smtClean="0">
                <a:latin typeface="+mj-lt"/>
              </a:rPr>
              <a:t>La </a:t>
            </a:r>
            <a:r>
              <a:rPr lang="en-US" altLang="es-ES_tradnl" sz="1400" dirty="0" err="1" smtClean="0">
                <a:latin typeface="+mj-lt"/>
              </a:rPr>
              <a:t>profundidad</a:t>
            </a:r>
            <a:r>
              <a:rPr lang="en-US" altLang="es-ES_tradnl" sz="1400" dirty="0" smtClean="0">
                <a:latin typeface="+mj-lt"/>
              </a:rPr>
              <a:t> de </a:t>
            </a:r>
            <a:r>
              <a:rPr lang="en-US" altLang="es-ES_tradnl" sz="1400" dirty="0" err="1" smtClean="0">
                <a:latin typeface="+mj-lt"/>
              </a:rPr>
              <a:t>descarga</a:t>
            </a:r>
            <a:r>
              <a:rPr lang="en-US" altLang="es-ES_tradnl" sz="1400" dirty="0" smtClean="0">
                <a:latin typeface="+mj-lt"/>
              </a:rPr>
              <a:t> </a:t>
            </a:r>
            <a:r>
              <a:rPr lang="en-US" altLang="es-ES_tradnl" sz="1400" dirty="0" err="1" smtClean="0">
                <a:latin typeface="+mj-lt"/>
              </a:rPr>
              <a:t>provoca</a:t>
            </a:r>
            <a:r>
              <a:rPr lang="en-US" altLang="es-ES_tradnl" sz="1400" dirty="0" smtClean="0">
                <a:latin typeface="+mj-lt"/>
              </a:rPr>
              <a:t> </a:t>
            </a:r>
            <a:r>
              <a:rPr lang="en-US" altLang="es-ES_tradnl" sz="1400" dirty="0" err="1" smtClean="0">
                <a:latin typeface="+mj-lt"/>
              </a:rPr>
              <a:t>sulfataciones</a:t>
            </a:r>
            <a:r>
              <a:rPr lang="en-US" altLang="es-ES_tradnl" sz="1400" dirty="0" smtClean="0">
                <a:latin typeface="+mj-lt"/>
              </a:rPr>
              <a:t> </a:t>
            </a:r>
            <a:r>
              <a:rPr lang="en-US" altLang="es-ES_tradnl" sz="1400" dirty="0" err="1" smtClean="0">
                <a:latin typeface="+mj-lt"/>
              </a:rPr>
              <a:t>severas</a:t>
            </a:r>
            <a:r>
              <a:rPr lang="en-US" altLang="es-ES_tradnl" sz="1400" dirty="0" smtClean="0">
                <a:latin typeface="+mj-lt"/>
              </a:rPr>
              <a:t> en </a:t>
            </a:r>
            <a:r>
              <a:rPr lang="en-US" altLang="es-ES_tradnl" sz="1400" dirty="0" err="1" smtClean="0">
                <a:latin typeface="+mj-lt"/>
              </a:rPr>
              <a:t>las</a:t>
            </a:r>
            <a:r>
              <a:rPr lang="en-US" altLang="es-ES_tradnl" sz="1400" dirty="0" smtClean="0">
                <a:latin typeface="+mj-lt"/>
              </a:rPr>
              <a:t> </a:t>
            </a:r>
            <a:r>
              <a:rPr lang="en-US" altLang="es-ES_tradnl" sz="1400" dirty="0" err="1" smtClean="0">
                <a:latin typeface="+mj-lt"/>
              </a:rPr>
              <a:t>placas</a:t>
            </a:r>
            <a:r>
              <a:rPr lang="en-US" altLang="es-ES_tradnl" sz="1400" dirty="0" smtClean="0">
                <a:latin typeface="+mj-lt"/>
              </a:rPr>
              <a:t>. Si </a:t>
            </a:r>
            <a:r>
              <a:rPr lang="en-US" altLang="es-ES_tradnl" sz="1400" dirty="0" err="1" smtClean="0">
                <a:latin typeface="+mj-lt"/>
              </a:rPr>
              <a:t>esta</a:t>
            </a:r>
            <a:r>
              <a:rPr lang="en-US" altLang="es-ES_tradnl" sz="1400" dirty="0" smtClean="0">
                <a:latin typeface="+mj-lt"/>
              </a:rPr>
              <a:t> </a:t>
            </a:r>
            <a:r>
              <a:rPr lang="en-US" altLang="es-ES_tradnl" sz="1400" dirty="0" err="1" smtClean="0">
                <a:latin typeface="+mj-lt"/>
              </a:rPr>
              <a:t>sulfatación</a:t>
            </a:r>
            <a:r>
              <a:rPr lang="en-US" altLang="es-ES_tradnl" sz="1400" dirty="0" smtClean="0">
                <a:latin typeface="+mj-lt"/>
              </a:rPr>
              <a:t> no se </a:t>
            </a:r>
            <a:r>
              <a:rPr lang="en-US" altLang="es-ES_tradnl" sz="1400" dirty="0" err="1" smtClean="0">
                <a:latin typeface="+mj-lt"/>
              </a:rPr>
              <a:t>rompe</a:t>
            </a:r>
            <a:r>
              <a:rPr lang="en-US" altLang="es-ES_tradnl" sz="1400" dirty="0" smtClean="0">
                <a:latin typeface="+mj-lt"/>
              </a:rPr>
              <a:t> </a:t>
            </a:r>
            <a:r>
              <a:rPr lang="en-US" altLang="es-ES_tradnl" sz="1400" dirty="0" err="1" smtClean="0">
                <a:latin typeface="+mj-lt"/>
              </a:rPr>
              <a:t>durante</a:t>
            </a:r>
            <a:r>
              <a:rPr lang="en-US" altLang="es-ES_tradnl" sz="1400" dirty="0" smtClean="0">
                <a:latin typeface="+mj-lt"/>
              </a:rPr>
              <a:t> el </a:t>
            </a:r>
            <a:r>
              <a:rPr lang="en-US" altLang="es-ES_tradnl" sz="1400" dirty="0" err="1" smtClean="0">
                <a:latin typeface="+mj-lt"/>
              </a:rPr>
              <a:t>proceso</a:t>
            </a:r>
            <a:r>
              <a:rPr lang="en-US" altLang="es-ES_tradnl" sz="1400" dirty="0" smtClean="0">
                <a:latin typeface="+mj-lt"/>
              </a:rPr>
              <a:t> de </a:t>
            </a:r>
            <a:r>
              <a:rPr lang="en-US" altLang="es-ES_tradnl" sz="1400" dirty="0" err="1" smtClean="0">
                <a:latin typeface="+mj-lt"/>
              </a:rPr>
              <a:t>carga</a:t>
            </a:r>
            <a:r>
              <a:rPr lang="en-US" altLang="es-ES_tradnl" sz="1400" dirty="0" smtClean="0">
                <a:latin typeface="+mj-lt"/>
              </a:rPr>
              <a:t>, la </a:t>
            </a:r>
            <a:r>
              <a:rPr lang="en-US" altLang="es-ES_tradnl" sz="1400" dirty="0" err="1" smtClean="0">
                <a:latin typeface="+mj-lt"/>
              </a:rPr>
              <a:t>batería</a:t>
            </a:r>
            <a:r>
              <a:rPr lang="en-US" altLang="es-ES_tradnl" sz="1400" dirty="0" smtClean="0">
                <a:latin typeface="+mj-lt"/>
              </a:rPr>
              <a:t> </a:t>
            </a:r>
            <a:r>
              <a:rPr lang="en-US" altLang="es-ES_tradnl" sz="1400" dirty="0" err="1" smtClean="0">
                <a:latin typeface="+mj-lt"/>
              </a:rPr>
              <a:t>perderá</a:t>
            </a:r>
            <a:r>
              <a:rPr lang="en-US" altLang="es-ES_tradnl" sz="1400" dirty="0" smtClean="0">
                <a:latin typeface="+mj-lt"/>
              </a:rPr>
              <a:t> </a:t>
            </a:r>
            <a:r>
              <a:rPr lang="en-US" altLang="es-ES_tradnl" sz="1400" dirty="0" err="1" smtClean="0">
                <a:latin typeface="+mj-lt"/>
              </a:rPr>
              <a:t>capacidad</a:t>
            </a:r>
            <a:r>
              <a:rPr lang="en-US" altLang="es-ES_tradnl" sz="1400" dirty="0" smtClean="0">
                <a:latin typeface="+mj-lt"/>
              </a:rPr>
              <a:t>, </a:t>
            </a:r>
            <a:r>
              <a:rPr lang="en-US" altLang="es-ES_tradnl" sz="1400" dirty="0" err="1" smtClean="0">
                <a:latin typeface="+mj-lt"/>
              </a:rPr>
              <a:t>haciendo</a:t>
            </a:r>
            <a:r>
              <a:rPr lang="en-US" altLang="es-ES_tradnl" sz="1400" dirty="0" smtClean="0">
                <a:latin typeface="+mj-lt"/>
              </a:rPr>
              <a:t> que el </a:t>
            </a:r>
            <a:r>
              <a:rPr lang="en-US" altLang="es-ES_tradnl" sz="1400" dirty="0" err="1" smtClean="0">
                <a:latin typeface="+mj-lt"/>
              </a:rPr>
              <a:t>tiempo</a:t>
            </a:r>
            <a:r>
              <a:rPr lang="en-US" altLang="es-ES_tradnl" sz="1400" dirty="0" smtClean="0">
                <a:latin typeface="+mj-lt"/>
              </a:rPr>
              <a:t> </a:t>
            </a:r>
            <a:r>
              <a:rPr lang="en-US" altLang="es-ES_tradnl" sz="1400" dirty="0" err="1" smtClean="0">
                <a:latin typeface="+mj-lt"/>
              </a:rPr>
              <a:t>por</a:t>
            </a:r>
            <a:r>
              <a:rPr lang="en-US" altLang="es-ES_tradnl" sz="1400" dirty="0" smtClean="0">
                <a:latin typeface="+mj-lt"/>
              </a:rPr>
              <a:t> </a:t>
            </a:r>
            <a:r>
              <a:rPr lang="en-US" altLang="es-ES_tradnl" sz="1400" dirty="0" err="1" smtClean="0">
                <a:latin typeface="+mj-lt"/>
              </a:rPr>
              <a:t>ciclo</a:t>
            </a:r>
            <a:r>
              <a:rPr lang="en-US" altLang="es-ES_tradnl" sz="1400" dirty="0" smtClean="0">
                <a:latin typeface="+mj-lt"/>
              </a:rPr>
              <a:t> sea </a:t>
            </a:r>
            <a:r>
              <a:rPr lang="en-US" altLang="es-ES_tradnl" sz="1400" dirty="0" err="1" smtClean="0">
                <a:latin typeface="+mj-lt"/>
              </a:rPr>
              <a:t>menor</a:t>
            </a:r>
            <a:r>
              <a:rPr lang="en-US" altLang="es-ES_tradnl" sz="1400" dirty="0" smtClean="0">
                <a:latin typeface="+mj-lt"/>
              </a:rPr>
              <a:t>, y </a:t>
            </a:r>
            <a:r>
              <a:rPr lang="en-US" altLang="es-ES_tradnl" sz="1400" dirty="0" err="1" smtClean="0">
                <a:latin typeface="+mj-lt"/>
              </a:rPr>
              <a:t>menos</a:t>
            </a:r>
            <a:r>
              <a:rPr lang="en-US" altLang="es-ES_tradnl" sz="1400" dirty="0" smtClean="0">
                <a:latin typeface="+mj-lt"/>
              </a:rPr>
              <a:t> </a:t>
            </a:r>
            <a:r>
              <a:rPr lang="en-US" altLang="es-ES_tradnl" sz="1400" dirty="0" err="1" smtClean="0">
                <a:latin typeface="+mj-lt"/>
              </a:rPr>
              <a:t>número</a:t>
            </a:r>
            <a:r>
              <a:rPr lang="en-US" altLang="es-ES_tradnl" sz="1400" dirty="0" smtClean="0">
                <a:latin typeface="+mj-lt"/>
              </a:rPr>
              <a:t> de </a:t>
            </a:r>
            <a:r>
              <a:rPr lang="en-US" altLang="es-ES_tradnl" sz="1400" dirty="0" err="1" smtClean="0">
                <a:latin typeface="+mj-lt"/>
              </a:rPr>
              <a:t>ciclos</a:t>
            </a:r>
            <a:r>
              <a:rPr lang="en-US" altLang="es-ES_tradnl" sz="1400" dirty="0" smtClean="0">
                <a:latin typeface="+mj-lt"/>
              </a:rPr>
              <a:t>. </a:t>
            </a:r>
            <a:r>
              <a:rPr lang="en-US" altLang="es-ES_tradnl" sz="1400" dirty="0" err="1" smtClean="0">
                <a:latin typeface="+mj-lt"/>
              </a:rPr>
              <a:t>Esto</a:t>
            </a:r>
            <a:r>
              <a:rPr lang="en-US" altLang="es-ES_tradnl" sz="1400" dirty="0" smtClean="0">
                <a:latin typeface="+mj-lt"/>
              </a:rPr>
              <a:t> </a:t>
            </a:r>
            <a:r>
              <a:rPr lang="en-US" altLang="es-ES_tradnl" sz="1400" dirty="0" err="1" smtClean="0">
                <a:latin typeface="+mj-lt"/>
              </a:rPr>
              <a:t>hace</a:t>
            </a:r>
            <a:r>
              <a:rPr lang="en-US" altLang="es-ES_tradnl" sz="1400" dirty="0" smtClean="0">
                <a:latin typeface="+mj-lt"/>
              </a:rPr>
              <a:t> que las </a:t>
            </a:r>
            <a:r>
              <a:rPr lang="en-US" altLang="es-ES_tradnl" sz="1400" dirty="0" err="1" smtClean="0">
                <a:latin typeface="+mj-lt"/>
              </a:rPr>
              <a:t>baterías</a:t>
            </a:r>
            <a:r>
              <a:rPr lang="en-US" altLang="es-ES_tradnl" sz="1400" dirty="0" smtClean="0">
                <a:latin typeface="+mj-lt"/>
              </a:rPr>
              <a:t> </a:t>
            </a:r>
            <a:r>
              <a:rPr lang="en-US" altLang="es-ES_tradnl" sz="1400" dirty="0" err="1" smtClean="0">
                <a:latin typeface="+mj-lt"/>
              </a:rPr>
              <a:t>entreguen</a:t>
            </a:r>
            <a:r>
              <a:rPr lang="en-US" altLang="es-ES_tradnl" sz="1400" dirty="0" smtClean="0">
                <a:latin typeface="+mj-lt"/>
              </a:rPr>
              <a:t> </a:t>
            </a:r>
            <a:r>
              <a:rPr lang="en-US" altLang="es-ES_tradnl" sz="1400" dirty="0" err="1" smtClean="0">
                <a:latin typeface="+mj-lt"/>
              </a:rPr>
              <a:t>mucha</a:t>
            </a:r>
            <a:r>
              <a:rPr lang="en-US" altLang="es-ES_tradnl" sz="1400" dirty="0" smtClean="0">
                <a:latin typeface="+mj-lt"/>
              </a:rPr>
              <a:t> </a:t>
            </a:r>
            <a:r>
              <a:rPr lang="en-US" altLang="es-ES_tradnl" sz="1400" dirty="0" err="1" smtClean="0">
                <a:latin typeface="+mj-lt"/>
              </a:rPr>
              <a:t>menor</a:t>
            </a:r>
            <a:r>
              <a:rPr lang="en-US" altLang="es-ES_tradnl" sz="1400" dirty="0" smtClean="0">
                <a:latin typeface="+mj-lt"/>
              </a:rPr>
              <a:t> </a:t>
            </a:r>
            <a:r>
              <a:rPr lang="en-US" altLang="es-ES_tradnl" sz="1400" dirty="0" err="1" smtClean="0">
                <a:latin typeface="+mj-lt"/>
              </a:rPr>
              <a:t>energía</a:t>
            </a:r>
            <a:r>
              <a:rPr lang="en-US" altLang="es-ES_tradnl" sz="1400" dirty="0" smtClean="0">
                <a:latin typeface="+mj-lt"/>
              </a:rPr>
              <a:t> al final de la </a:t>
            </a:r>
            <a:r>
              <a:rPr lang="en-US" altLang="es-ES_tradnl" sz="1400" dirty="0" err="1" smtClean="0">
                <a:latin typeface="+mj-lt"/>
              </a:rPr>
              <a:t>vida</a:t>
            </a:r>
            <a:r>
              <a:rPr lang="en-US" altLang="es-ES_tradnl" sz="1400" dirty="0" smtClean="0">
                <a:latin typeface="+mj-lt"/>
              </a:rPr>
              <a:t>, </a:t>
            </a:r>
            <a:r>
              <a:rPr lang="en-US" altLang="es-ES_tradnl" sz="1400" dirty="0" err="1" smtClean="0">
                <a:latin typeface="+mj-lt"/>
              </a:rPr>
              <a:t>incrementando</a:t>
            </a:r>
            <a:r>
              <a:rPr lang="en-US" altLang="es-ES_tradnl" sz="1400" dirty="0" smtClean="0">
                <a:latin typeface="+mj-lt"/>
              </a:rPr>
              <a:t> el </a:t>
            </a:r>
            <a:r>
              <a:rPr lang="en-US" altLang="es-ES_tradnl" sz="1400" dirty="0" err="1" smtClean="0">
                <a:latin typeface="+mj-lt"/>
              </a:rPr>
              <a:t>coste</a:t>
            </a:r>
            <a:r>
              <a:rPr lang="en-US" altLang="es-ES_tradnl" sz="1400" dirty="0" smtClean="0">
                <a:latin typeface="+mj-lt"/>
              </a:rPr>
              <a:t> de las </a:t>
            </a:r>
            <a:r>
              <a:rPr lang="en-US" altLang="es-ES_tradnl" sz="1400" dirty="0" err="1" smtClean="0">
                <a:latin typeface="+mj-lt"/>
              </a:rPr>
              <a:t>baterías</a:t>
            </a:r>
            <a:r>
              <a:rPr lang="en-US" altLang="es-ES_tradnl" sz="1400" dirty="0" smtClean="0">
                <a:latin typeface="+mj-lt"/>
              </a:rPr>
              <a:t>.</a:t>
            </a:r>
          </a:p>
          <a:p>
            <a:pPr lvl="1">
              <a:buFont typeface="Arial" charset="0"/>
              <a:buChar char="•"/>
            </a:pPr>
            <a:endParaRPr lang="en-US" altLang="es-ES_tradnl" sz="1400" dirty="0">
              <a:latin typeface="+mj-lt"/>
            </a:endParaRPr>
          </a:p>
          <a:p>
            <a:pPr lvl="1">
              <a:buFont typeface="Arial" charset="0"/>
              <a:buChar char="•"/>
            </a:pPr>
            <a:r>
              <a:rPr lang="en-US" altLang="es-ES_tradnl" sz="1400" b="1" dirty="0" smtClean="0">
                <a:latin typeface="+mj-lt"/>
              </a:rPr>
              <a:t>¿</a:t>
            </a:r>
            <a:r>
              <a:rPr lang="en-US" altLang="es-ES_tradnl" sz="1400" b="1" dirty="0" err="1" smtClean="0">
                <a:latin typeface="+mj-lt"/>
              </a:rPr>
              <a:t>Qué</a:t>
            </a:r>
            <a:r>
              <a:rPr lang="en-US" altLang="es-ES_tradnl" sz="1400" b="1" dirty="0" smtClean="0">
                <a:latin typeface="+mj-lt"/>
              </a:rPr>
              <a:t> </a:t>
            </a:r>
            <a:r>
              <a:rPr lang="en-US" altLang="es-ES_tradnl" sz="1400" b="1" dirty="0" err="1" smtClean="0">
                <a:latin typeface="+mj-lt"/>
              </a:rPr>
              <a:t>es</a:t>
            </a:r>
            <a:r>
              <a:rPr lang="en-US" altLang="es-ES_tradnl" sz="1400" b="1" dirty="0" smtClean="0">
                <a:latin typeface="+mj-lt"/>
              </a:rPr>
              <a:t> un </a:t>
            </a:r>
            <a:r>
              <a:rPr lang="en-US" altLang="es-ES_tradnl" sz="1400" b="1" dirty="0" err="1" smtClean="0">
                <a:latin typeface="+mj-lt"/>
              </a:rPr>
              <a:t>ciclo</a:t>
            </a:r>
            <a:r>
              <a:rPr lang="en-US" altLang="es-ES_tradnl" sz="1400" b="1" dirty="0" smtClean="0">
                <a:latin typeface="+mj-lt"/>
              </a:rPr>
              <a:t>? </a:t>
            </a:r>
            <a:r>
              <a:rPr lang="en-US" altLang="es-ES_tradnl" sz="1400" dirty="0" smtClean="0">
                <a:latin typeface="+mj-lt"/>
              </a:rPr>
              <a:t>Un </a:t>
            </a:r>
            <a:r>
              <a:rPr lang="en-US" altLang="es-ES_tradnl" sz="1400" dirty="0" err="1" smtClean="0">
                <a:latin typeface="+mj-lt"/>
              </a:rPr>
              <a:t>ciclo</a:t>
            </a:r>
            <a:r>
              <a:rPr lang="en-US" altLang="es-ES_tradnl" sz="1400" dirty="0" smtClean="0">
                <a:latin typeface="+mj-lt"/>
              </a:rPr>
              <a:t> </a:t>
            </a:r>
            <a:r>
              <a:rPr lang="en-US" altLang="es-ES_tradnl" sz="1400" dirty="0" err="1" smtClean="0">
                <a:latin typeface="+mj-lt"/>
              </a:rPr>
              <a:t>es</a:t>
            </a:r>
            <a:r>
              <a:rPr lang="en-US" altLang="es-ES_tradnl" sz="1400" dirty="0" smtClean="0">
                <a:latin typeface="+mj-lt"/>
              </a:rPr>
              <a:t> el </a:t>
            </a:r>
            <a:r>
              <a:rPr lang="en-US" altLang="es-ES_tradnl" sz="1400" dirty="0" err="1" smtClean="0">
                <a:latin typeface="+mj-lt"/>
              </a:rPr>
              <a:t>proceso</a:t>
            </a:r>
            <a:r>
              <a:rPr lang="en-US" altLang="es-ES_tradnl" sz="1400" dirty="0" smtClean="0">
                <a:latin typeface="+mj-lt"/>
              </a:rPr>
              <a:t> de </a:t>
            </a:r>
            <a:r>
              <a:rPr lang="en-US" altLang="es-ES_tradnl" sz="1400" dirty="0" err="1" smtClean="0">
                <a:latin typeface="+mj-lt"/>
              </a:rPr>
              <a:t>una</a:t>
            </a:r>
            <a:r>
              <a:rPr lang="en-US" altLang="es-ES_tradnl" sz="1400" dirty="0" smtClean="0">
                <a:latin typeface="+mj-lt"/>
              </a:rPr>
              <a:t> </a:t>
            </a:r>
            <a:r>
              <a:rPr lang="en-US" altLang="es-ES_tradnl" sz="1400" dirty="0" err="1" smtClean="0">
                <a:latin typeface="+mj-lt"/>
              </a:rPr>
              <a:t>carga</a:t>
            </a:r>
            <a:r>
              <a:rPr lang="en-US" altLang="es-ES_tradnl" sz="1400" dirty="0" err="1">
                <a:latin typeface="+mj-lt"/>
              </a:rPr>
              <a:t>-</a:t>
            </a:r>
            <a:r>
              <a:rPr lang="en-US" altLang="es-ES_tradnl" sz="1400" dirty="0" err="1" smtClean="0">
                <a:latin typeface="+mj-lt"/>
              </a:rPr>
              <a:t>descarga</a:t>
            </a:r>
            <a:r>
              <a:rPr lang="en-US" altLang="es-ES_tradnl" sz="1400" dirty="0" smtClean="0">
                <a:latin typeface="+mj-lt"/>
              </a:rPr>
              <a:t> </a:t>
            </a:r>
            <a:r>
              <a:rPr lang="en-US" altLang="es-ES_tradnl" sz="1400" dirty="0" err="1" smtClean="0">
                <a:latin typeface="+mj-lt"/>
              </a:rPr>
              <a:t>independientemente</a:t>
            </a:r>
            <a:r>
              <a:rPr lang="en-US" altLang="es-ES_tradnl" sz="1400" dirty="0" smtClean="0">
                <a:latin typeface="+mj-lt"/>
              </a:rPr>
              <a:t> de que la </a:t>
            </a:r>
            <a:r>
              <a:rPr lang="en-US" altLang="es-ES_tradnl" sz="1400" dirty="0" err="1" smtClean="0">
                <a:latin typeface="+mj-lt"/>
              </a:rPr>
              <a:t>batería</a:t>
            </a:r>
            <a:r>
              <a:rPr lang="en-US" altLang="es-ES_tradnl" sz="1400" dirty="0" smtClean="0">
                <a:latin typeface="+mj-lt"/>
              </a:rPr>
              <a:t> </a:t>
            </a:r>
            <a:r>
              <a:rPr lang="en-US" altLang="es-ES_tradnl" sz="1400" dirty="0" err="1" smtClean="0">
                <a:latin typeface="+mj-lt"/>
              </a:rPr>
              <a:t>haya</a:t>
            </a:r>
            <a:r>
              <a:rPr lang="en-US" altLang="es-ES_tradnl" sz="1400" dirty="0" smtClean="0">
                <a:latin typeface="+mj-lt"/>
              </a:rPr>
              <a:t> </a:t>
            </a:r>
            <a:r>
              <a:rPr lang="en-US" altLang="es-ES_tradnl" sz="1400" dirty="0" err="1" smtClean="0">
                <a:latin typeface="+mj-lt"/>
              </a:rPr>
              <a:t>sido</a:t>
            </a:r>
            <a:r>
              <a:rPr lang="en-US" altLang="es-ES_tradnl" sz="1400" dirty="0" smtClean="0">
                <a:latin typeface="+mj-lt"/>
              </a:rPr>
              <a:t> </a:t>
            </a:r>
            <a:r>
              <a:rPr lang="en-US" altLang="es-ES_tradnl" sz="1400" dirty="0" err="1" smtClean="0">
                <a:latin typeface="+mj-lt"/>
              </a:rPr>
              <a:t>descargada</a:t>
            </a:r>
            <a:r>
              <a:rPr lang="en-US" altLang="es-ES_tradnl" sz="1400" dirty="0" smtClean="0">
                <a:latin typeface="+mj-lt"/>
              </a:rPr>
              <a:t> o </a:t>
            </a:r>
            <a:r>
              <a:rPr lang="en-US" altLang="es-ES_tradnl" sz="1400" dirty="0" err="1" smtClean="0">
                <a:latin typeface="+mj-lt"/>
              </a:rPr>
              <a:t>cargada</a:t>
            </a:r>
            <a:r>
              <a:rPr lang="en-US" altLang="es-ES_tradnl" sz="1400" dirty="0" smtClean="0">
                <a:latin typeface="+mj-lt"/>
              </a:rPr>
              <a:t> </a:t>
            </a:r>
            <a:r>
              <a:rPr lang="en-US" altLang="es-ES_tradnl" sz="1400" dirty="0" err="1" smtClean="0">
                <a:latin typeface="+mj-lt"/>
              </a:rPr>
              <a:t>totalmente</a:t>
            </a:r>
            <a:r>
              <a:rPr lang="en-US" altLang="es-ES_tradnl" sz="1400" dirty="0" smtClean="0">
                <a:latin typeface="+mj-lt"/>
              </a:rPr>
              <a:t>. Hay </a:t>
            </a:r>
            <a:r>
              <a:rPr lang="en-US" altLang="es-ES_tradnl" sz="1400" dirty="0" err="1" smtClean="0">
                <a:latin typeface="+mj-lt"/>
              </a:rPr>
              <a:t>diferentes</a:t>
            </a:r>
            <a:r>
              <a:rPr lang="en-US" altLang="es-ES_tradnl" sz="1400" dirty="0" smtClean="0">
                <a:latin typeface="+mj-lt"/>
              </a:rPr>
              <a:t> </a:t>
            </a:r>
            <a:r>
              <a:rPr lang="en-US" altLang="es-ES_tradnl" sz="1400" dirty="0" err="1" smtClean="0">
                <a:latin typeface="+mj-lt"/>
              </a:rPr>
              <a:t>ciclos</a:t>
            </a:r>
            <a:r>
              <a:rPr lang="en-US" altLang="es-ES_tradnl" sz="1400" dirty="0" smtClean="0">
                <a:latin typeface="+mj-lt"/>
              </a:rPr>
              <a:t> </a:t>
            </a:r>
            <a:r>
              <a:rPr lang="en-US" altLang="es-ES_tradnl" sz="1400" dirty="0" err="1" smtClean="0">
                <a:latin typeface="+mj-lt"/>
              </a:rPr>
              <a:t>dependiendo</a:t>
            </a:r>
            <a:r>
              <a:rPr lang="en-US" altLang="es-ES_tradnl" sz="1400" dirty="0" smtClean="0">
                <a:latin typeface="+mj-lt"/>
              </a:rPr>
              <a:t> de la </a:t>
            </a:r>
            <a:r>
              <a:rPr lang="en-US" altLang="es-ES_tradnl" sz="1400" dirty="0" err="1" smtClean="0">
                <a:latin typeface="+mj-lt"/>
              </a:rPr>
              <a:t>profundidad</a:t>
            </a:r>
            <a:r>
              <a:rPr lang="en-US" altLang="es-ES_tradnl" sz="1400" dirty="0" smtClean="0">
                <a:latin typeface="+mj-lt"/>
              </a:rPr>
              <a:t> de </a:t>
            </a:r>
            <a:r>
              <a:rPr lang="en-US" altLang="es-ES_tradnl" sz="1400" dirty="0" err="1" smtClean="0">
                <a:latin typeface="+mj-lt"/>
              </a:rPr>
              <a:t>descarga</a:t>
            </a:r>
            <a:r>
              <a:rPr lang="en-US" altLang="es-ES_tradnl" sz="1400" dirty="0" smtClean="0">
                <a:latin typeface="+mj-lt"/>
              </a:rPr>
              <a:t>.</a:t>
            </a:r>
            <a:endParaRPr lang="en-US" altLang="es-ES_tradnl" sz="1400" baseline="-25000" dirty="0"/>
          </a:p>
        </p:txBody>
      </p:sp>
    </p:spTree>
    <p:extLst>
      <p:ext uri="{BB962C8B-B14F-4D97-AF65-F5344CB8AC3E}">
        <p14:creationId xmlns:p14="http://schemas.microsoft.com/office/powerpoint/2010/main" val="130543928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CuadroTexto 6"/>
          <p:cNvSpPr txBox="1">
            <a:spLocks noChangeArrowheads="1"/>
          </p:cNvSpPr>
          <p:nvPr/>
        </p:nvSpPr>
        <p:spPr bwMode="auto">
          <a:xfrm>
            <a:off x="150628" y="141812"/>
            <a:ext cx="88864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s-ES_tradnl" b="1" dirty="0" err="1" smtClean="0">
                <a:solidFill>
                  <a:schemeClr val="bg1"/>
                </a:solidFill>
                <a:latin typeface="Calibri" charset="0"/>
              </a:rPr>
              <a:t>Normativas</a:t>
            </a:r>
            <a:r>
              <a:rPr lang="en-US" altLang="es-ES_tradnl" b="1" dirty="0" smtClean="0">
                <a:solidFill>
                  <a:schemeClr val="bg1"/>
                </a:solidFill>
                <a:latin typeface="Calibri" charset="0"/>
              </a:rPr>
              <a:t>, </a:t>
            </a:r>
            <a:r>
              <a:rPr lang="en-US" altLang="es-ES_tradnl" b="1" dirty="0">
                <a:solidFill>
                  <a:schemeClr val="bg1"/>
                </a:solidFill>
                <a:latin typeface="Calibri" charset="0"/>
              </a:rPr>
              <a:t>BCI, </a:t>
            </a:r>
            <a:r>
              <a:rPr lang="en-US" altLang="es-ES_tradnl" b="1" dirty="0" smtClean="0">
                <a:solidFill>
                  <a:schemeClr val="bg1"/>
                </a:solidFill>
                <a:latin typeface="Calibri" charset="0"/>
              </a:rPr>
              <a:t>IEC que </a:t>
            </a:r>
            <a:r>
              <a:rPr lang="en-US" altLang="es-ES_tradnl" b="1" dirty="0" err="1" smtClean="0">
                <a:solidFill>
                  <a:schemeClr val="bg1"/>
                </a:solidFill>
                <a:latin typeface="Calibri" charset="0"/>
              </a:rPr>
              <a:t>definen</a:t>
            </a:r>
            <a:r>
              <a:rPr lang="en-US" altLang="es-ES_tradnl" b="1" dirty="0" smtClean="0">
                <a:solidFill>
                  <a:schemeClr val="bg1"/>
                </a:solidFill>
                <a:latin typeface="Calibri" charset="0"/>
              </a:rPr>
              <a:t> QUÉ ES UN CICLO</a:t>
            </a:r>
            <a:endParaRPr lang="es-ES" altLang="es-ES_tradnl" dirty="0">
              <a:solidFill>
                <a:schemeClr val="bg1"/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02741" y="1058568"/>
            <a:ext cx="6513816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rgbClr val="FF0000"/>
                </a:solidFill>
              </a:rPr>
              <a:t>Battery Council International, </a:t>
            </a:r>
            <a:r>
              <a:rPr lang="es-ES" sz="2000" b="1" dirty="0" smtClean="0">
                <a:solidFill>
                  <a:srgbClr val="FF0000"/>
                </a:solidFill>
              </a:rPr>
              <a:t>BCI</a:t>
            </a:r>
          </a:p>
          <a:p>
            <a:endParaRPr lang="es-ES" sz="1500" dirty="0"/>
          </a:p>
          <a:p>
            <a:r>
              <a:rPr lang="es-ES" sz="1600" dirty="0"/>
              <a:t>Es la Organización </a:t>
            </a:r>
            <a:r>
              <a:rPr lang="es-ES" sz="1600" dirty="0" smtClean="0"/>
              <a:t>Internacional, con base en Chicago (USA), </a:t>
            </a:r>
            <a:r>
              <a:rPr lang="es-ES" sz="1600" dirty="0"/>
              <a:t>que representa y regula a la industria que Fabrica y Recicla baterías de Plomo-</a:t>
            </a:r>
            <a:r>
              <a:rPr lang="es-ES" sz="1600" dirty="0" smtClean="0"/>
              <a:t>Ácido.</a:t>
            </a:r>
          </a:p>
          <a:p>
            <a:r>
              <a:rPr lang="es-ES" sz="1600" dirty="0" smtClean="0"/>
              <a:t>Cuenta con mas de 250 miembros en todo el mundo, incluye fabricantes de baterías, recicladores, comercializadores y consultorías.</a:t>
            </a:r>
            <a:endParaRPr lang="es-ES_tradnl" sz="1600" dirty="0"/>
          </a:p>
          <a:p>
            <a:r>
              <a:rPr lang="es-ES" sz="1600" dirty="0" smtClean="0"/>
              <a:t>El BCI fue creado en </a:t>
            </a:r>
            <a:r>
              <a:rPr lang="es-ES" sz="1600" dirty="0"/>
              <a:t>1925.</a:t>
            </a:r>
            <a:endParaRPr lang="es-ES_tradnl" sz="1600" dirty="0">
              <a:solidFill>
                <a:srgbClr val="000000"/>
              </a:solidFill>
            </a:endParaRPr>
          </a:p>
        </p:txBody>
      </p:sp>
      <p:sp>
        <p:nvSpPr>
          <p:cNvPr id="9" name="Rectángulo 1"/>
          <p:cNvSpPr>
            <a:spLocks noChangeArrowheads="1"/>
          </p:cNvSpPr>
          <p:nvPr/>
        </p:nvSpPr>
        <p:spPr bwMode="auto">
          <a:xfrm>
            <a:off x="102740" y="3261907"/>
            <a:ext cx="6704832" cy="30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rgbClr val="FF0000"/>
                </a:solidFill>
              </a:rPr>
              <a:t>International </a:t>
            </a:r>
            <a:r>
              <a:rPr lang="es-ES" sz="2000" b="1" dirty="0" err="1">
                <a:solidFill>
                  <a:srgbClr val="FF0000"/>
                </a:solidFill>
              </a:rPr>
              <a:t>Electrotechnical</a:t>
            </a:r>
            <a:r>
              <a:rPr lang="es-ES" sz="2000" b="1" dirty="0">
                <a:solidFill>
                  <a:srgbClr val="FF0000"/>
                </a:solidFill>
              </a:rPr>
              <a:t> </a:t>
            </a:r>
            <a:r>
              <a:rPr lang="es-ES" sz="2000" b="1" dirty="0" err="1">
                <a:solidFill>
                  <a:srgbClr val="FF0000"/>
                </a:solidFill>
              </a:rPr>
              <a:t>Commission</a:t>
            </a:r>
            <a:r>
              <a:rPr lang="es-ES" sz="2000" b="1" dirty="0">
                <a:solidFill>
                  <a:srgbClr val="FF0000"/>
                </a:solidFill>
              </a:rPr>
              <a:t>, </a:t>
            </a:r>
            <a:r>
              <a:rPr lang="es-ES" sz="2000" b="1" dirty="0" smtClean="0">
                <a:solidFill>
                  <a:srgbClr val="FF0000"/>
                </a:solidFill>
              </a:rPr>
              <a:t>IEC</a:t>
            </a:r>
          </a:p>
          <a:p>
            <a:endParaRPr lang="es-ES" sz="1500" b="1" dirty="0" smtClean="0">
              <a:solidFill>
                <a:srgbClr val="FF0000"/>
              </a:solidFill>
            </a:endParaRPr>
          </a:p>
          <a:p>
            <a:r>
              <a:rPr lang="es-ES" sz="1600" dirty="0" smtClean="0"/>
              <a:t>La </a:t>
            </a:r>
            <a:r>
              <a:rPr lang="es-ES" sz="1600" dirty="0"/>
              <a:t>Comisión Electrotécnica Internacional (CEI o </a:t>
            </a:r>
            <a:r>
              <a:rPr lang="es-ES" sz="1600" i="1" dirty="0"/>
              <a:t>IEC</a:t>
            </a:r>
            <a:r>
              <a:rPr lang="es-ES" sz="1600" dirty="0"/>
              <a:t> por sus siglas en inglés, </a:t>
            </a:r>
            <a:r>
              <a:rPr lang="es-ES" sz="1600" i="1" dirty="0"/>
              <a:t>International </a:t>
            </a:r>
            <a:r>
              <a:rPr lang="es-ES" sz="1600" i="1" dirty="0" err="1"/>
              <a:t>Electrotechnical</a:t>
            </a:r>
            <a:r>
              <a:rPr lang="es-ES" sz="1600" i="1" dirty="0"/>
              <a:t> </a:t>
            </a:r>
            <a:r>
              <a:rPr lang="es-ES" sz="1600" i="1" dirty="0" err="1"/>
              <a:t>Commission</a:t>
            </a:r>
            <a:r>
              <a:rPr lang="es-ES" sz="1600" dirty="0"/>
              <a:t>) es una organización </a:t>
            </a:r>
            <a:r>
              <a:rPr lang="es-ES" sz="1600" dirty="0" smtClean="0"/>
              <a:t>con base en Ginebra (Suiza) de normalización en los campos eléctrico, electrónico y tecnologías relacionadas.</a:t>
            </a:r>
          </a:p>
          <a:p>
            <a:r>
              <a:rPr lang="es-ES" sz="1600" dirty="0" smtClean="0"/>
              <a:t>Numerosas normas se desarrollan junto con la ISO.</a:t>
            </a:r>
          </a:p>
          <a:p>
            <a:r>
              <a:rPr lang="es-ES" sz="1600" dirty="0"/>
              <a:t>A la fecha la IEC cuenta con 82 miembros, cada uno de ellos representando a un país, y que en conjunto constituyen el 95% de la energía eléctrica del mundo.</a:t>
            </a:r>
          </a:p>
          <a:p>
            <a:r>
              <a:rPr lang="es-ES" sz="1600" dirty="0" smtClean="0"/>
              <a:t>La </a:t>
            </a:r>
            <a:r>
              <a:rPr lang="es-ES" sz="1600" dirty="0"/>
              <a:t>Comisión Electrotécnica Internacional (IEC) fue fundada en </a:t>
            </a:r>
            <a:r>
              <a:rPr lang="es-ES" sz="1600" dirty="0" smtClean="0"/>
              <a:t>1906.</a:t>
            </a:r>
            <a:endParaRPr lang="es-ES" sz="1600" dirty="0"/>
          </a:p>
          <a:p>
            <a:endParaRPr lang="es-ES_tradnl" sz="1500" dirty="0">
              <a:solidFill>
                <a:srgbClr val="000000"/>
              </a:solidFill>
            </a:endParaRPr>
          </a:p>
        </p:txBody>
      </p:sp>
      <p:pic>
        <p:nvPicPr>
          <p:cNvPr id="10" name="Imagen 9" descr="220px-Battery_Council_International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832" y="962645"/>
            <a:ext cx="2176955" cy="15139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n 10" descr="screenshot_2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832" y="3450507"/>
            <a:ext cx="2332220" cy="12145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6960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57546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s-ES_tradnl" sz="3200" b="1" dirty="0" err="1" smtClean="0">
                <a:solidFill>
                  <a:schemeClr val="bg1"/>
                </a:solidFill>
                <a:latin typeface="Calibri" charset="0"/>
              </a:rPr>
              <a:t>Presentación</a:t>
            </a:r>
            <a:r>
              <a:rPr lang="en-US" altLang="es-ES_tradnl" sz="3200" b="1" dirty="0" smtClean="0">
                <a:solidFill>
                  <a:schemeClr val="bg1"/>
                </a:solidFill>
                <a:latin typeface="Calibri" charset="0"/>
              </a:rPr>
              <a:t> VZH</a:t>
            </a:r>
            <a:endParaRPr lang="en-US" altLang="es-ES_tradnl" sz="3200" b="1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8" name="Rectangle 15"/>
          <p:cNvSpPr txBox="1">
            <a:spLocks noChangeArrowheads="1"/>
          </p:cNvSpPr>
          <p:nvPr/>
        </p:nvSpPr>
        <p:spPr>
          <a:xfrm>
            <a:off x="-1" y="1183613"/>
            <a:ext cx="3836021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000" dirty="0"/>
              <a:t>Somos una empresa argentina con más de </a:t>
            </a:r>
            <a:r>
              <a:rPr lang="es-ES_tradnl" sz="2000" dirty="0" smtClean="0"/>
              <a:t>25 </a:t>
            </a:r>
            <a:r>
              <a:rPr lang="es-ES_tradnl" sz="2000" dirty="0"/>
              <a:t>años de permanencia en el mercado nacional dedicada a la provisión y servicio de Acumuladores Eléctricos. Para nuestra especialidad en Baterías Industriales y Automotrices hemos desarrollado una operatoria de trabajo y servicio que acciona en tiempo y forma ante las demandas más complejas. Respondemos con esfuerzo, calidad y en forma satisfactoria a la confianza que la gente deposita día a día en VZH, Van </a:t>
            </a:r>
            <a:r>
              <a:rPr lang="es-ES_tradnl" sz="2000" dirty="0" err="1"/>
              <a:t>Zandweghe</a:t>
            </a:r>
            <a:r>
              <a:rPr lang="es-ES_tradnl" sz="2000" dirty="0"/>
              <a:t> Hnos.</a:t>
            </a:r>
          </a:p>
          <a:p>
            <a:pPr marL="0" indent="0">
              <a:buNone/>
            </a:pPr>
            <a:endParaRPr lang="es-ES_tradnl" sz="2000" dirty="0" smtClean="0"/>
          </a:p>
          <a:p>
            <a:endParaRPr lang="es-ES_tradnl" sz="20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s-ES_tradnl" sz="2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020" y="1388962"/>
            <a:ext cx="5307980" cy="458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13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13"/>
          <p:cNvSpPr>
            <a:spLocks noChangeArrowheads="1"/>
          </p:cNvSpPr>
          <p:nvPr/>
        </p:nvSpPr>
        <p:spPr bwMode="auto">
          <a:xfrm>
            <a:off x="0" y="33371"/>
            <a:ext cx="9144000" cy="58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s-ES_tradnl" sz="3200" b="1" dirty="0" smtClean="0">
                <a:solidFill>
                  <a:schemeClr val="bg1"/>
                </a:solidFill>
                <a:latin typeface="Calibri" charset="0"/>
              </a:rPr>
              <a:t>¿</a:t>
            </a:r>
            <a:r>
              <a:rPr lang="en-US" altLang="es-ES_tradnl" sz="3200" b="1" dirty="0" err="1" smtClean="0">
                <a:solidFill>
                  <a:schemeClr val="bg1"/>
                </a:solidFill>
                <a:latin typeface="Calibri" charset="0"/>
              </a:rPr>
              <a:t>Qué</a:t>
            </a:r>
            <a:r>
              <a:rPr lang="en-US" altLang="es-ES_tradnl" sz="3200" b="1" dirty="0" smtClean="0">
                <a:solidFill>
                  <a:schemeClr val="bg1"/>
                </a:solidFill>
                <a:latin typeface="Calibri" charset="0"/>
              </a:rPr>
              <a:t> </a:t>
            </a:r>
            <a:r>
              <a:rPr lang="en-US" altLang="es-ES_tradnl" sz="3200" b="1" dirty="0" err="1" smtClean="0">
                <a:solidFill>
                  <a:schemeClr val="bg1"/>
                </a:solidFill>
                <a:latin typeface="Calibri" charset="0"/>
              </a:rPr>
              <a:t>es</a:t>
            </a:r>
            <a:r>
              <a:rPr lang="en-US" altLang="es-ES_tradnl" sz="3200" b="1" dirty="0" smtClean="0">
                <a:solidFill>
                  <a:schemeClr val="bg1"/>
                </a:solidFill>
                <a:latin typeface="Calibri" charset="0"/>
              </a:rPr>
              <a:t> un </a:t>
            </a:r>
            <a:r>
              <a:rPr lang="en-US" altLang="es-ES_tradnl" sz="3200" b="1" dirty="0" err="1" smtClean="0">
                <a:solidFill>
                  <a:schemeClr val="bg1"/>
                </a:solidFill>
                <a:latin typeface="Calibri" charset="0"/>
              </a:rPr>
              <a:t>ciclo</a:t>
            </a:r>
            <a:r>
              <a:rPr lang="en-US" altLang="es-ES_tradnl" sz="3200" b="1" dirty="0" smtClean="0">
                <a:solidFill>
                  <a:schemeClr val="bg1"/>
                </a:solidFill>
                <a:latin typeface="Calibri" charset="0"/>
              </a:rPr>
              <a:t>?</a:t>
            </a:r>
            <a:endParaRPr lang="en-US" altLang="es-ES_tradnl" sz="3200" b="1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83971" name="Imagen 2" descr="aa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604" y="879228"/>
            <a:ext cx="4192239" cy="2600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8212" y="195650"/>
            <a:ext cx="2526033" cy="3904177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292628" y="3582360"/>
            <a:ext cx="8629229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s-ES" sz="1400" dirty="0" smtClean="0"/>
              <a:t>Las baterías de ciclo profundo incrementan notablemente su capacidad durante el 10-30% de los primeros ciclos. Al comienzo de su vida ofrecen un 75-80% de su capacidad total. El 100% de la capacidad será conseguida tras realizar el 20-30% de los ciclos totales de su vida, incluso darán su capacidad pico máxima en este área. </a:t>
            </a:r>
          </a:p>
          <a:p>
            <a:r>
              <a:rPr lang="es-ES" altLang="es-ES_tradnl" sz="1400" dirty="0" smtClean="0"/>
              <a:t>Cada ciclo descargando a la misma profundidad de descarga dará un tiempo de funcionamiento distinto. Las baterías no se pueden comparar por ciclos, solo por energía.</a:t>
            </a:r>
            <a:endParaRPr lang="es-ES" altLang="es-ES_tradnl" sz="1400" dirty="0"/>
          </a:p>
          <a:p>
            <a:endParaRPr lang="es-ES" altLang="es-ES_tradnl" sz="1400" dirty="0"/>
          </a:p>
          <a:p>
            <a:r>
              <a:rPr lang="es-ES" altLang="es-ES_tradnl" sz="1400" dirty="0" smtClean="0"/>
              <a:t>Trabajando al 100</a:t>
            </a:r>
            <a:r>
              <a:rPr lang="es-ES" altLang="es-ES_tradnl" sz="1400" dirty="0"/>
              <a:t>% DOD </a:t>
            </a:r>
            <a:r>
              <a:rPr lang="es-ES" altLang="es-ES_tradnl" sz="1400" dirty="0" smtClean="0"/>
              <a:t>se perderá la mitad de la energía que la baterías pueden entregar trabajando al 50</a:t>
            </a:r>
            <a:r>
              <a:rPr lang="es-ES" altLang="es-ES_tradnl" sz="1400" dirty="0"/>
              <a:t>% DOD.</a:t>
            </a:r>
          </a:p>
          <a:p>
            <a:r>
              <a:rPr lang="es-ES" altLang="es-ES_tradnl" sz="1400" dirty="0"/>
              <a:t>Trabajando al 8</a:t>
            </a:r>
            <a:r>
              <a:rPr lang="es-ES" altLang="es-ES_tradnl" sz="1400" dirty="0" smtClean="0"/>
              <a:t>0</a:t>
            </a:r>
            <a:r>
              <a:rPr lang="es-ES" altLang="es-ES_tradnl" sz="1400" dirty="0"/>
              <a:t>% DOD se </a:t>
            </a:r>
            <a:r>
              <a:rPr lang="es-ES" altLang="es-ES_tradnl" sz="1400" dirty="0" smtClean="0"/>
              <a:t>perderá </a:t>
            </a:r>
            <a:r>
              <a:rPr lang="es-ES" altLang="es-ES_tradnl" sz="1400" dirty="0"/>
              <a:t>la </a:t>
            </a:r>
            <a:r>
              <a:rPr lang="es-ES" altLang="es-ES_tradnl" sz="1400" dirty="0" smtClean="0"/>
              <a:t>alrededor del 35% de </a:t>
            </a:r>
            <a:r>
              <a:rPr lang="es-ES" altLang="es-ES_tradnl" sz="1400" dirty="0"/>
              <a:t>la </a:t>
            </a:r>
            <a:r>
              <a:rPr lang="es-ES" altLang="es-ES_tradnl" sz="1400" dirty="0" smtClean="0"/>
              <a:t>energía </a:t>
            </a:r>
            <a:r>
              <a:rPr lang="es-ES" altLang="es-ES_tradnl" sz="1400" dirty="0"/>
              <a:t>que la </a:t>
            </a:r>
            <a:r>
              <a:rPr lang="es-ES" altLang="es-ES_tradnl" sz="1400" dirty="0" smtClean="0"/>
              <a:t>baterías </a:t>
            </a:r>
            <a:r>
              <a:rPr lang="es-ES" altLang="es-ES_tradnl" sz="1400" dirty="0"/>
              <a:t>pueden entregar trabajando al 50% DOD</a:t>
            </a:r>
            <a:r>
              <a:rPr lang="es-ES" altLang="es-ES_tradnl" sz="1400" dirty="0" smtClean="0"/>
              <a:t>.</a:t>
            </a:r>
            <a:endParaRPr lang="es-ES" altLang="es-ES_tradnl" sz="1400" dirty="0"/>
          </a:p>
        </p:txBody>
      </p:sp>
    </p:spTree>
    <p:extLst>
      <p:ext uri="{BB962C8B-B14F-4D97-AF65-F5344CB8AC3E}">
        <p14:creationId xmlns:p14="http://schemas.microsoft.com/office/powerpoint/2010/main" val="166869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9" name="Imagen 6" descr="AB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236" y="1312870"/>
            <a:ext cx="2660650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Imagen 8" descr="aa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08" y="1463641"/>
            <a:ext cx="5803900" cy="382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4"/>
          <p:cNvSpPr>
            <a:spLocks noChangeArrowheads="1"/>
          </p:cNvSpPr>
          <p:nvPr/>
        </p:nvSpPr>
        <p:spPr bwMode="auto">
          <a:xfrm>
            <a:off x="0" y="53104"/>
            <a:ext cx="91440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eaLnBrk="0" hangingPunct="0"/>
            <a:r>
              <a:rPr lang="es-ES" sz="3200" b="1" dirty="0" smtClean="0">
                <a:solidFill>
                  <a:schemeClr val="bg1"/>
                </a:solidFill>
              </a:rPr>
              <a:t>Capacidad </a:t>
            </a:r>
            <a:r>
              <a:rPr lang="en-US" sz="3200" b="1" dirty="0" smtClean="0">
                <a:solidFill>
                  <a:schemeClr val="bg1"/>
                </a:solidFill>
              </a:rPr>
              <a:t> vs</a:t>
            </a:r>
            <a:r>
              <a:rPr lang="en-US" sz="3200" b="1" dirty="0">
                <a:solidFill>
                  <a:schemeClr val="bg1"/>
                </a:solidFill>
              </a:rPr>
              <a:t>. 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s-ES" sz="3200" b="1" dirty="0" smtClean="0">
                <a:solidFill>
                  <a:schemeClr val="bg1"/>
                </a:solidFill>
              </a:rPr>
              <a:t>Temperatura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052320" y="5374640"/>
            <a:ext cx="3423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/>
              <a:t>Temperatura (</a:t>
            </a:r>
            <a:r>
              <a:rPr lang="es-ES" sz="2800" dirty="0" smtClean="0">
                <a:latin typeface="Calibri"/>
                <a:cs typeface="Calibri"/>
              </a:rPr>
              <a:t>°</a:t>
            </a:r>
            <a:r>
              <a:rPr lang="es-ES" sz="2800" dirty="0" smtClean="0"/>
              <a:t>F)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154349356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3"/>
          <p:cNvSpPr>
            <a:spLocks noChangeArrowheads="1"/>
          </p:cNvSpPr>
          <p:nvPr/>
        </p:nvSpPr>
        <p:spPr bwMode="auto">
          <a:xfrm>
            <a:off x="0" y="55880"/>
            <a:ext cx="91440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s-ES_tradnl" b="1" dirty="0" err="1" smtClean="0">
                <a:solidFill>
                  <a:schemeClr val="bg1"/>
                </a:solidFill>
                <a:latin typeface="Calibri" charset="0"/>
              </a:rPr>
              <a:t>Impacto</a:t>
            </a:r>
            <a:r>
              <a:rPr lang="en-US" altLang="es-ES_tradnl" b="1" dirty="0" smtClean="0">
                <a:solidFill>
                  <a:schemeClr val="bg1"/>
                </a:solidFill>
                <a:latin typeface="Calibri" charset="0"/>
              </a:rPr>
              <a:t> de la </a:t>
            </a:r>
            <a:r>
              <a:rPr lang="en-US" altLang="es-ES_tradnl" b="1" dirty="0" err="1">
                <a:solidFill>
                  <a:schemeClr val="bg1"/>
                </a:solidFill>
                <a:latin typeface="Calibri" charset="0"/>
              </a:rPr>
              <a:t>T</a:t>
            </a:r>
            <a:r>
              <a:rPr lang="en-US" altLang="es-ES_tradnl" b="1" dirty="0" err="1" smtClean="0">
                <a:solidFill>
                  <a:schemeClr val="bg1"/>
                </a:solidFill>
                <a:latin typeface="Calibri" charset="0"/>
              </a:rPr>
              <a:t>emperatura</a:t>
            </a:r>
            <a:r>
              <a:rPr lang="en-US" altLang="es-ES_tradnl" b="1" dirty="0" smtClean="0">
                <a:solidFill>
                  <a:schemeClr val="bg1"/>
                </a:solidFill>
                <a:latin typeface="Calibri" charset="0"/>
              </a:rPr>
              <a:t> </a:t>
            </a:r>
            <a:r>
              <a:rPr lang="en-US" altLang="es-ES_tradnl" b="1" dirty="0" err="1" smtClean="0">
                <a:solidFill>
                  <a:schemeClr val="bg1"/>
                </a:solidFill>
                <a:latin typeface="Calibri" charset="0"/>
              </a:rPr>
              <a:t>en</a:t>
            </a:r>
            <a:r>
              <a:rPr lang="en-US" altLang="es-ES_tradnl" b="1" dirty="0" smtClean="0">
                <a:solidFill>
                  <a:schemeClr val="bg1"/>
                </a:solidFill>
                <a:latin typeface="Calibri" charset="0"/>
              </a:rPr>
              <a:t> la Vida de la </a:t>
            </a:r>
            <a:r>
              <a:rPr lang="en-US" altLang="es-ES_tradnl" b="1" dirty="0" err="1" smtClean="0">
                <a:solidFill>
                  <a:schemeClr val="bg1"/>
                </a:solidFill>
                <a:latin typeface="Calibri" charset="0"/>
              </a:rPr>
              <a:t>Batería</a:t>
            </a:r>
            <a:endParaRPr lang="en-US" altLang="es-ES_tradnl" b="1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307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72" y="969325"/>
            <a:ext cx="8050136" cy="4133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2948" name="TextBox 3"/>
          <p:cNvSpPr txBox="1">
            <a:spLocks noChangeArrowheads="1"/>
          </p:cNvSpPr>
          <p:nvPr/>
        </p:nvSpPr>
        <p:spPr bwMode="auto">
          <a:xfrm>
            <a:off x="7154863" y="3139441"/>
            <a:ext cx="16287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s-ES_tradnl" sz="1800" dirty="0"/>
              <a:t>25°C = 77°F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72256" y="5270161"/>
            <a:ext cx="85994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s-ES" sz="2000" dirty="0" smtClean="0"/>
              <a:t>Cada 10°C que se incremente la temperatura en la batería internamente sobre 25°C, el número de ciclos se reduce a la mitad. La vida se reduce a la mitad.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90574977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ChangeArrowheads="1"/>
          </p:cNvSpPr>
          <p:nvPr/>
        </p:nvSpPr>
        <p:spPr bwMode="auto">
          <a:xfrm>
            <a:off x="304800" y="1796415"/>
            <a:ext cx="8460740" cy="2585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s-ES" altLang="es-ES_tradnl" sz="54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Carga </a:t>
            </a:r>
          </a:p>
          <a:p>
            <a:pPr algn="ctr"/>
            <a:r>
              <a:rPr lang="es-ES" altLang="es-ES_tradnl" sz="54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</a:t>
            </a:r>
          </a:p>
          <a:p>
            <a:pPr algn="ctr"/>
            <a:r>
              <a:rPr lang="es-ES" altLang="es-ES_tradnl" sz="54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Baterías</a:t>
            </a:r>
            <a:endParaRPr lang="es-ES" altLang="es-ES_tradnl" sz="54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037790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100648"/>
            <a:ext cx="9144000" cy="5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eaLnBrk="0" hangingPunct="0"/>
            <a:r>
              <a:rPr lang="en-US" sz="2800" b="1" dirty="0" smtClean="0">
                <a:solidFill>
                  <a:schemeClr val="bg1"/>
                </a:solidFill>
              </a:rPr>
              <a:t>PERFIL DE CARGA – INUNDADAS: </a:t>
            </a:r>
            <a:r>
              <a:rPr lang="en-US" sz="2800" b="1" dirty="0">
                <a:solidFill>
                  <a:schemeClr val="bg1"/>
                </a:solidFill>
              </a:rPr>
              <a:t>83%- 93% </a:t>
            </a:r>
          </a:p>
        </p:txBody>
      </p:sp>
      <p:pic>
        <p:nvPicPr>
          <p:cNvPr id="6" name="Imagen 5" descr="AA 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9" r="4258"/>
          <a:stretch/>
        </p:blipFill>
        <p:spPr>
          <a:xfrm>
            <a:off x="360242" y="995680"/>
            <a:ext cx="825309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129702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120968"/>
            <a:ext cx="9144000" cy="5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eaLnBrk="0" hangingPunct="0"/>
            <a:r>
              <a:rPr lang="en-US" sz="2800" b="1" dirty="0">
                <a:solidFill>
                  <a:schemeClr val="bg1"/>
                </a:solidFill>
              </a:rPr>
              <a:t>PERFIL DE </a:t>
            </a:r>
            <a:r>
              <a:rPr lang="en-US" sz="2800" b="1" dirty="0" smtClean="0">
                <a:solidFill>
                  <a:schemeClr val="bg1"/>
                </a:solidFill>
              </a:rPr>
              <a:t>CARGA  </a:t>
            </a:r>
            <a:r>
              <a:rPr lang="en-US" sz="2800" b="1" dirty="0" smtClean="0">
                <a:solidFill>
                  <a:schemeClr val="bg1"/>
                </a:solidFill>
              </a:rPr>
              <a:t>– </a:t>
            </a:r>
            <a:r>
              <a:rPr lang="en-US" sz="2800" b="1" dirty="0" smtClean="0">
                <a:solidFill>
                  <a:schemeClr val="bg1"/>
                </a:solidFill>
              </a:rPr>
              <a:t> VRLA  AGM</a:t>
            </a:r>
            <a:r>
              <a:rPr lang="en-US" sz="2800" b="1" dirty="0">
                <a:solidFill>
                  <a:schemeClr val="bg1"/>
                </a:solidFill>
              </a:rPr>
              <a:t>: </a:t>
            </a:r>
            <a:r>
              <a:rPr lang="en-US" sz="2800" b="1" dirty="0" smtClean="0">
                <a:solidFill>
                  <a:schemeClr val="bg1"/>
                </a:solidFill>
              </a:rPr>
              <a:t> 93% - </a:t>
            </a:r>
            <a:r>
              <a:rPr lang="en-US" sz="2800" b="1" dirty="0">
                <a:solidFill>
                  <a:schemeClr val="bg1"/>
                </a:solidFill>
              </a:rPr>
              <a:t>95%</a:t>
            </a:r>
          </a:p>
        </p:txBody>
      </p:sp>
      <p:pic>
        <p:nvPicPr>
          <p:cNvPr id="7" name="Imagen 6" descr="AG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85" y="1266358"/>
            <a:ext cx="8276276" cy="4616282"/>
          </a:xfrm>
          <a:prstGeom prst="rect">
            <a:avLst/>
          </a:prstGeom>
        </p:spPr>
      </p:pic>
      <p:pic>
        <p:nvPicPr>
          <p:cNvPr id="90115" name="Imagen 6" descr="screenshot_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600" y="2976880"/>
            <a:ext cx="1597842" cy="90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170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120325"/>
            <a:ext cx="9144000" cy="5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eaLnBrk="0" hangingPunct="0"/>
            <a:r>
              <a:rPr lang="en-US" sz="2800" b="1" dirty="0">
                <a:solidFill>
                  <a:schemeClr val="bg1"/>
                </a:solidFill>
              </a:rPr>
              <a:t>PERFIL DE </a:t>
            </a:r>
            <a:r>
              <a:rPr lang="en-US" sz="2800" b="1" dirty="0" smtClean="0">
                <a:solidFill>
                  <a:schemeClr val="bg1"/>
                </a:solidFill>
              </a:rPr>
              <a:t>CARGA – VRLA </a:t>
            </a:r>
            <a:r>
              <a:rPr lang="en-US" sz="2800" b="1" dirty="0">
                <a:solidFill>
                  <a:schemeClr val="bg1"/>
                </a:solidFill>
              </a:rPr>
              <a:t>GEL: 92% - 95%</a:t>
            </a:r>
          </a:p>
        </p:txBody>
      </p:sp>
      <p:pic>
        <p:nvPicPr>
          <p:cNvPr id="7" name="Imagen 6" descr="G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18" y="1198880"/>
            <a:ext cx="8091338" cy="4682609"/>
          </a:xfrm>
          <a:prstGeom prst="rect">
            <a:avLst/>
          </a:prstGeom>
        </p:spPr>
      </p:pic>
      <p:pic>
        <p:nvPicPr>
          <p:cNvPr id="91139" name="Imagen 3" descr="screenshot_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573" y="2863898"/>
            <a:ext cx="1750671" cy="986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205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70560"/>
          </a:xfrm>
        </p:spPr>
        <p:txBody>
          <a:bodyPr>
            <a:normAutofit/>
          </a:bodyPr>
          <a:lstStyle/>
          <a:p>
            <a:pPr algn="ctr"/>
            <a:r>
              <a:rPr lang="es-ES" altLang="es-ES_tradnl" sz="2800" b="1" dirty="0" smtClean="0">
                <a:solidFill>
                  <a:schemeClr val="bg1"/>
                </a:solidFill>
                <a:latin typeface="Calibri" charset="0"/>
              </a:rPr>
              <a:t>Voltajes de Carga  para  diferentes </a:t>
            </a:r>
            <a:r>
              <a:rPr lang="es-ES" altLang="es-ES_tradnl" sz="2800" b="1" dirty="0" smtClean="0">
                <a:solidFill>
                  <a:schemeClr val="bg1"/>
                </a:solidFill>
                <a:latin typeface="Calibri" charset="0"/>
              </a:rPr>
              <a:t>t</a:t>
            </a:r>
            <a:r>
              <a:rPr lang="es-ES" altLang="es-ES_tradnl" sz="2800" b="1" dirty="0" smtClean="0">
                <a:solidFill>
                  <a:schemeClr val="bg1"/>
                </a:solidFill>
                <a:latin typeface="Calibri" charset="0"/>
              </a:rPr>
              <a:t>ecnologías</a:t>
            </a:r>
            <a:endParaRPr lang="es-ES" altLang="es-ES_tradnl" sz="2800" b="1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0949"/>
            <a:ext cx="9144000" cy="10199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uadroTexto 7"/>
          <p:cNvSpPr txBox="1"/>
          <p:nvPr/>
        </p:nvSpPr>
        <p:spPr>
          <a:xfrm>
            <a:off x="0" y="4221403"/>
            <a:ext cx="9144000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>
                <a:solidFill>
                  <a:schemeClr val="bg1"/>
                </a:solidFill>
              </a:rPr>
              <a:t>Charge</a:t>
            </a:r>
            <a:r>
              <a:rPr lang="es-ES_tradnl" b="1" dirty="0">
                <a:solidFill>
                  <a:schemeClr val="bg1"/>
                </a:solidFill>
              </a:rPr>
              <a:t> </a:t>
            </a:r>
            <a:r>
              <a:rPr lang="es-ES_tradnl" b="1" dirty="0" err="1">
                <a:solidFill>
                  <a:schemeClr val="bg1"/>
                </a:solidFill>
              </a:rPr>
              <a:t>Voltage</a:t>
            </a:r>
            <a:r>
              <a:rPr lang="es-ES_tradnl" b="1" dirty="0">
                <a:solidFill>
                  <a:schemeClr val="bg1"/>
                </a:solidFill>
              </a:rPr>
              <a:t> </a:t>
            </a:r>
            <a:r>
              <a:rPr lang="es-ES_tradnl" b="1" dirty="0" err="1">
                <a:solidFill>
                  <a:schemeClr val="bg1"/>
                </a:solidFill>
              </a:rPr>
              <a:t>Settings</a:t>
            </a:r>
            <a:r>
              <a:rPr lang="es-ES_tradnl" b="1" dirty="0">
                <a:solidFill>
                  <a:schemeClr val="bg1"/>
                </a:solidFill>
              </a:rPr>
              <a:t> </a:t>
            </a:r>
            <a:r>
              <a:rPr lang="es-ES_tradnl" b="1" dirty="0" err="1">
                <a:solidFill>
                  <a:schemeClr val="bg1"/>
                </a:solidFill>
              </a:rPr>
              <a:t>for</a:t>
            </a:r>
            <a:r>
              <a:rPr lang="es-ES_tradnl" b="1" dirty="0">
                <a:solidFill>
                  <a:schemeClr val="bg1"/>
                </a:solidFill>
              </a:rPr>
              <a:t> Deep-</a:t>
            </a:r>
            <a:r>
              <a:rPr lang="es-ES_tradnl" b="1" dirty="0" err="1">
                <a:solidFill>
                  <a:schemeClr val="bg1"/>
                </a:solidFill>
              </a:rPr>
              <a:t>Cycle</a:t>
            </a:r>
            <a:r>
              <a:rPr lang="es-ES_tradnl" b="1" dirty="0">
                <a:solidFill>
                  <a:schemeClr val="bg1"/>
                </a:solidFill>
              </a:rPr>
              <a:t> </a:t>
            </a:r>
            <a:r>
              <a:rPr lang="es-ES_tradnl" b="1" dirty="0" smtClean="0">
                <a:solidFill>
                  <a:schemeClr val="bg1"/>
                </a:solidFill>
              </a:rPr>
              <a:t>AGM </a:t>
            </a:r>
            <a:r>
              <a:rPr lang="es-ES_tradnl" b="1" dirty="0" err="1" smtClean="0">
                <a:solidFill>
                  <a:schemeClr val="bg1"/>
                </a:solidFill>
              </a:rPr>
              <a:t>Batteries</a:t>
            </a:r>
            <a:r>
              <a:rPr lang="es-ES_tradnl" b="1" dirty="0" smtClean="0">
                <a:solidFill>
                  <a:schemeClr val="bg1"/>
                </a:solidFill>
              </a:rPr>
              <a:t> </a:t>
            </a:r>
            <a:r>
              <a:rPr lang="es-ES_tradnl" b="1" dirty="0">
                <a:solidFill>
                  <a:schemeClr val="bg1"/>
                </a:solidFill>
              </a:rPr>
              <a:t>@</a:t>
            </a:r>
            <a:r>
              <a:rPr lang="es-ES_tradnl" b="1" dirty="0" smtClean="0">
                <a:solidFill>
                  <a:schemeClr val="bg1"/>
                </a:solidFill>
              </a:rPr>
              <a:t>25ºC</a:t>
            </a:r>
            <a:endParaRPr lang="es-ES_tradnl" b="1" dirty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1822"/>
            <a:ext cx="9144000" cy="11944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uadroTexto 9"/>
          <p:cNvSpPr txBox="1"/>
          <p:nvPr/>
        </p:nvSpPr>
        <p:spPr>
          <a:xfrm>
            <a:off x="0" y="2650797"/>
            <a:ext cx="9144000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>
                <a:solidFill>
                  <a:schemeClr val="bg1"/>
                </a:solidFill>
              </a:rPr>
              <a:t>Charge</a:t>
            </a:r>
            <a:r>
              <a:rPr lang="es-ES_tradnl" b="1" dirty="0">
                <a:solidFill>
                  <a:schemeClr val="bg1"/>
                </a:solidFill>
              </a:rPr>
              <a:t> </a:t>
            </a:r>
            <a:r>
              <a:rPr lang="es-ES_tradnl" b="1" dirty="0" err="1">
                <a:solidFill>
                  <a:schemeClr val="bg1"/>
                </a:solidFill>
              </a:rPr>
              <a:t>Voltage</a:t>
            </a:r>
            <a:r>
              <a:rPr lang="es-ES_tradnl" b="1" dirty="0">
                <a:solidFill>
                  <a:schemeClr val="bg1"/>
                </a:solidFill>
              </a:rPr>
              <a:t> </a:t>
            </a:r>
            <a:r>
              <a:rPr lang="es-ES_tradnl" b="1" dirty="0" err="1">
                <a:solidFill>
                  <a:schemeClr val="bg1"/>
                </a:solidFill>
              </a:rPr>
              <a:t>Settings</a:t>
            </a:r>
            <a:r>
              <a:rPr lang="es-ES_tradnl" b="1" dirty="0">
                <a:solidFill>
                  <a:schemeClr val="bg1"/>
                </a:solidFill>
              </a:rPr>
              <a:t> </a:t>
            </a:r>
            <a:r>
              <a:rPr lang="es-ES_tradnl" b="1" dirty="0" err="1">
                <a:solidFill>
                  <a:schemeClr val="bg1"/>
                </a:solidFill>
              </a:rPr>
              <a:t>for</a:t>
            </a:r>
            <a:r>
              <a:rPr lang="es-ES_tradnl" b="1" dirty="0">
                <a:solidFill>
                  <a:schemeClr val="bg1"/>
                </a:solidFill>
              </a:rPr>
              <a:t> Deep-</a:t>
            </a:r>
            <a:r>
              <a:rPr lang="es-ES_tradnl" b="1" dirty="0" err="1">
                <a:solidFill>
                  <a:schemeClr val="bg1"/>
                </a:solidFill>
              </a:rPr>
              <a:t>Cycle</a:t>
            </a:r>
            <a:r>
              <a:rPr lang="es-ES_tradnl" b="1" dirty="0">
                <a:solidFill>
                  <a:schemeClr val="bg1"/>
                </a:solidFill>
              </a:rPr>
              <a:t> </a:t>
            </a:r>
            <a:r>
              <a:rPr lang="es-ES_tradnl" b="1" dirty="0" smtClean="0">
                <a:solidFill>
                  <a:schemeClr val="bg1"/>
                </a:solidFill>
              </a:rPr>
              <a:t>Gel </a:t>
            </a:r>
            <a:r>
              <a:rPr lang="es-ES_tradnl" b="1" dirty="0" err="1" smtClean="0">
                <a:solidFill>
                  <a:schemeClr val="bg1"/>
                </a:solidFill>
              </a:rPr>
              <a:t>Batteries</a:t>
            </a:r>
            <a:r>
              <a:rPr lang="es-ES_tradnl" b="1" dirty="0" smtClean="0">
                <a:solidFill>
                  <a:schemeClr val="bg1"/>
                </a:solidFill>
              </a:rPr>
              <a:t> </a:t>
            </a:r>
            <a:r>
              <a:rPr lang="es-ES_tradnl" b="1" dirty="0">
                <a:solidFill>
                  <a:schemeClr val="bg1"/>
                </a:solidFill>
              </a:rPr>
              <a:t>@</a:t>
            </a:r>
            <a:r>
              <a:rPr lang="es-ES_tradnl" b="1" dirty="0" smtClean="0">
                <a:solidFill>
                  <a:schemeClr val="bg1"/>
                </a:solidFill>
              </a:rPr>
              <a:t>25ºC</a:t>
            </a:r>
            <a:endParaRPr lang="es-ES_tradnl" b="1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8812"/>
            <a:ext cx="9144000" cy="11769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CuadroTexto 11"/>
          <p:cNvSpPr txBox="1"/>
          <p:nvPr/>
        </p:nvSpPr>
        <p:spPr>
          <a:xfrm>
            <a:off x="0" y="1154484"/>
            <a:ext cx="9144000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 smtClean="0">
                <a:solidFill>
                  <a:schemeClr val="bg1"/>
                </a:solidFill>
              </a:rPr>
              <a:t>Charge</a:t>
            </a:r>
            <a:r>
              <a:rPr lang="es-ES_tradnl" b="1" dirty="0" smtClean="0">
                <a:solidFill>
                  <a:schemeClr val="bg1"/>
                </a:solidFill>
              </a:rPr>
              <a:t> </a:t>
            </a:r>
            <a:r>
              <a:rPr lang="es-ES_tradnl" b="1" dirty="0" err="1" smtClean="0">
                <a:solidFill>
                  <a:schemeClr val="bg1"/>
                </a:solidFill>
              </a:rPr>
              <a:t>Voltage</a:t>
            </a:r>
            <a:r>
              <a:rPr lang="es-ES_tradnl" b="1" dirty="0" smtClean="0">
                <a:solidFill>
                  <a:schemeClr val="bg1"/>
                </a:solidFill>
              </a:rPr>
              <a:t> </a:t>
            </a:r>
            <a:r>
              <a:rPr lang="es-ES_tradnl" b="1" dirty="0" err="1" smtClean="0">
                <a:solidFill>
                  <a:schemeClr val="bg1"/>
                </a:solidFill>
              </a:rPr>
              <a:t>Settings</a:t>
            </a:r>
            <a:r>
              <a:rPr lang="es-ES_tradnl" b="1" dirty="0" smtClean="0">
                <a:solidFill>
                  <a:schemeClr val="bg1"/>
                </a:solidFill>
              </a:rPr>
              <a:t> </a:t>
            </a:r>
            <a:r>
              <a:rPr lang="es-ES_tradnl" b="1" dirty="0" err="1" smtClean="0">
                <a:solidFill>
                  <a:schemeClr val="bg1"/>
                </a:solidFill>
              </a:rPr>
              <a:t>for</a:t>
            </a:r>
            <a:r>
              <a:rPr lang="es-ES_tradnl" b="1" dirty="0" smtClean="0">
                <a:solidFill>
                  <a:schemeClr val="bg1"/>
                </a:solidFill>
              </a:rPr>
              <a:t> Deep-</a:t>
            </a:r>
            <a:r>
              <a:rPr lang="es-ES_tradnl" b="1" dirty="0" err="1" smtClean="0">
                <a:solidFill>
                  <a:schemeClr val="bg1"/>
                </a:solidFill>
              </a:rPr>
              <a:t>Cycle</a:t>
            </a:r>
            <a:r>
              <a:rPr lang="es-ES_tradnl" b="1" dirty="0" smtClean="0">
                <a:solidFill>
                  <a:schemeClr val="bg1"/>
                </a:solidFill>
              </a:rPr>
              <a:t> </a:t>
            </a:r>
            <a:r>
              <a:rPr lang="es-ES_tradnl" b="1" dirty="0" err="1" smtClean="0">
                <a:solidFill>
                  <a:schemeClr val="bg1"/>
                </a:solidFill>
              </a:rPr>
              <a:t>Flooded</a:t>
            </a:r>
            <a:r>
              <a:rPr lang="es-ES_tradnl" b="1" dirty="0" smtClean="0">
                <a:solidFill>
                  <a:schemeClr val="bg1"/>
                </a:solidFill>
              </a:rPr>
              <a:t>/</a:t>
            </a:r>
            <a:r>
              <a:rPr lang="es-ES_tradnl" b="1" dirty="0" err="1" smtClean="0">
                <a:solidFill>
                  <a:schemeClr val="bg1"/>
                </a:solidFill>
              </a:rPr>
              <a:t>Wet</a:t>
            </a:r>
            <a:r>
              <a:rPr lang="es-ES_tradnl" b="1" dirty="0" smtClean="0">
                <a:solidFill>
                  <a:schemeClr val="bg1"/>
                </a:solidFill>
              </a:rPr>
              <a:t> </a:t>
            </a:r>
            <a:r>
              <a:rPr lang="es-ES_tradnl" b="1" dirty="0" err="1" smtClean="0">
                <a:solidFill>
                  <a:schemeClr val="bg1"/>
                </a:solidFill>
              </a:rPr>
              <a:t>Batteries</a:t>
            </a:r>
            <a:r>
              <a:rPr lang="es-ES_tradnl" b="1" dirty="0" smtClean="0">
                <a:solidFill>
                  <a:schemeClr val="bg1"/>
                </a:solidFill>
              </a:rPr>
              <a:t> @25ºC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6177280" y="5671104"/>
            <a:ext cx="2966721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1400" dirty="0" smtClean="0">
                <a:solidFill>
                  <a:schemeClr val="bg1"/>
                </a:solidFill>
              </a:rPr>
              <a:t>Valores </a:t>
            </a:r>
            <a:r>
              <a:rPr lang="es-ES_tradnl" sz="1400" dirty="0" smtClean="0">
                <a:solidFill>
                  <a:schemeClr val="bg1"/>
                </a:solidFill>
              </a:rPr>
              <a:t>dependen del fabricante</a:t>
            </a:r>
          </a:p>
        </p:txBody>
      </p:sp>
    </p:spTree>
    <p:extLst>
      <p:ext uri="{BB962C8B-B14F-4D97-AF65-F5344CB8AC3E}">
        <p14:creationId xmlns:p14="http://schemas.microsoft.com/office/powerpoint/2010/main" val="82941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5400"/>
            <a:ext cx="9144000" cy="64516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s-ES" sz="2800" b="1" smtClean="0">
                <a:solidFill>
                  <a:schemeClr val="bg1"/>
                </a:solidFill>
                <a:latin typeface="Calibri"/>
                <a:ea typeface="+mj-ea"/>
                <a:cs typeface="Calibri"/>
              </a:rPr>
              <a:t>Compensación de la Temperatura</a:t>
            </a:r>
            <a:endParaRPr lang="es-ES" sz="2800" b="1">
              <a:solidFill>
                <a:schemeClr val="bg1"/>
              </a:solidFill>
              <a:latin typeface="Calibri"/>
              <a:ea typeface="+mj-ea"/>
              <a:cs typeface="Calibri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953770"/>
            <a:ext cx="8229600" cy="495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Problemas</a:t>
            </a:r>
            <a:r>
              <a:rPr lang="en-US" sz="2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 </a:t>
            </a:r>
            <a:r>
              <a:rPr lang="en-US" sz="2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si</a:t>
            </a:r>
            <a:r>
              <a:rPr lang="en-US" sz="2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 no se </a:t>
            </a:r>
            <a:r>
              <a:rPr lang="en-US" sz="2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compensa</a:t>
            </a:r>
            <a:r>
              <a:rPr lang="en-US" sz="2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 la </a:t>
            </a:r>
            <a:r>
              <a:rPr lang="en-US" sz="2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temperatura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:</a:t>
            </a:r>
          </a:p>
          <a:p>
            <a:pPr marL="457200" lvl="1" indent="0">
              <a:buFont typeface="Arial" pitchFamily="34" charset="0"/>
              <a:buNone/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Arial" charset="0"/>
              <a:cs typeface="Arial" charset="0"/>
            </a:endParaRPr>
          </a:p>
          <a:p>
            <a:pPr marL="457200" lvl="1" indent="0">
              <a:buFont typeface="Arial" pitchFamily="34" charset="0"/>
              <a:buNone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-	A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altas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temperaturas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:</a:t>
            </a:r>
          </a:p>
          <a:p>
            <a:pPr lvl="2">
              <a:buFont typeface="Wingdings" charset="0"/>
              <a:buChar char="Ø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 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Exceso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 de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sobrecargas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; </a:t>
            </a:r>
          </a:p>
          <a:p>
            <a:pPr lvl="2">
              <a:buFont typeface="Wingdings" charset="0"/>
              <a:buChar char="Ø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 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Por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temperaturas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altas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en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 el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ambiente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 o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durante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 la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carga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.</a:t>
            </a:r>
          </a:p>
          <a:p>
            <a:pPr marL="457200" lvl="1" indent="0">
              <a:buFont typeface="Arial" pitchFamily="34" charset="0"/>
              <a:buNone/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Arial" charset="0"/>
              <a:cs typeface="Arial" charset="0"/>
            </a:endParaRPr>
          </a:p>
          <a:p>
            <a:pPr marL="457200" lvl="1" indent="0">
              <a:buFont typeface="Arial" pitchFamily="34" charset="0"/>
              <a:buNone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-	A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bajas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temperaturas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:</a:t>
            </a:r>
          </a:p>
          <a:p>
            <a:pPr lvl="2">
              <a:buFont typeface="Wingdings" charset="0"/>
              <a:buChar char="Ø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Falta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 de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carga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,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nunca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cargas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completas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;</a:t>
            </a:r>
          </a:p>
          <a:p>
            <a:pPr lvl="2">
              <a:buFont typeface="Wingdings" charset="0"/>
              <a:buChar char="Ø"/>
            </a:pP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Por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congelamiento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 de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componentes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cs typeface="Arial" charset="0"/>
              </a:rPr>
              <a:t>.</a:t>
            </a:r>
          </a:p>
          <a:p>
            <a:pPr lvl="2">
              <a:buFontTx/>
              <a:buNone/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Arial" charset="0"/>
              <a:cs typeface="Arial" charset="0"/>
            </a:endParaRPr>
          </a:p>
          <a:p>
            <a:r>
              <a:rPr lang="en-US" sz="2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Sumar</a:t>
            </a:r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 5 </a:t>
            </a:r>
            <a:r>
              <a:rPr lang="en-US" sz="2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mVPC</a:t>
            </a:r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por</a:t>
            </a:r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cada</a:t>
            </a:r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 1°C </a:t>
            </a:r>
            <a:r>
              <a:rPr lang="en-US" sz="2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por</a:t>
            </a:r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debajo</a:t>
            </a:r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 de 25°C y </a:t>
            </a:r>
            <a:r>
              <a:rPr lang="en-US" sz="2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restrar</a:t>
            </a:r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 5 </a:t>
            </a:r>
            <a:r>
              <a:rPr lang="en-US" sz="2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mVPC</a:t>
            </a:r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por</a:t>
            </a:r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cada</a:t>
            </a:r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 1°C </a:t>
            </a:r>
            <a:r>
              <a:rPr lang="en-US" sz="2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por</a:t>
            </a:r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encima</a:t>
            </a:r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 25°C </a:t>
            </a:r>
            <a:r>
              <a:rPr lang="en-US" sz="2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en</a:t>
            </a:r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los</a:t>
            </a:r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 4 </a:t>
            </a:r>
            <a:r>
              <a:rPr lang="en-US" sz="2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pasos</a:t>
            </a:r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 de </a:t>
            </a:r>
            <a:r>
              <a:rPr lang="en-US" sz="2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carga</a:t>
            </a:r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.</a:t>
            </a: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06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6" descr="Effects of Over and Underchargin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5999" y="782160"/>
            <a:ext cx="7392375" cy="4866800"/>
          </a:xfrm>
        </p:spPr>
      </p:pic>
      <p:sp>
        <p:nvSpPr>
          <p:cNvPr id="9933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0104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s-ES" altLang="es-ES_tradnl" sz="2800" b="1" smtClean="0">
                <a:solidFill>
                  <a:schemeClr val="bg1"/>
                </a:solidFill>
                <a:latin typeface="Calibri" charset="0"/>
              </a:rPr>
              <a:t>Efectos de Sobre Carga y Falta de Carga</a:t>
            </a:r>
            <a:endParaRPr lang="es-ES" altLang="es-ES_tradnl" sz="2800" b="1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99330" name="TextBox 1"/>
          <p:cNvSpPr txBox="1">
            <a:spLocks noChangeArrowheads="1"/>
          </p:cNvSpPr>
          <p:nvPr/>
        </p:nvSpPr>
        <p:spPr bwMode="auto">
          <a:xfrm>
            <a:off x="5434013" y="2846224"/>
            <a:ext cx="1323975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s-ES_tradnl" sz="1200" b="1" dirty="0">
                <a:ea typeface="MS PGothic" charset="-128"/>
              </a:rPr>
              <a:t>SEVERE </a:t>
            </a:r>
          </a:p>
          <a:p>
            <a:r>
              <a:rPr lang="en-US" altLang="es-ES_tradnl" sz="1200" b="1" dirty="0">
                <a:ea typeface="MS PGothic" charset="-128"/>
              </a:rPr>
              <a:t>OVERCHARGE</a:t>
            </a:r>
          </a:p>
        </p:txBody>
      </p:sp>
    </p:spTree>
    <p:extLst>
      <p:ext uri="{BB962C8B-B14F-4D97-AF65-F5344CB8AC3E}">
        <p14:creationId xmlns:p14="http://schemas.microsoft.com/office/powerpoint/2010/main" val="187127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9646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s-ES_tradnl" sz="2800" b="1" dirty="0" err="1" smtClean="0">
                <a:solidFill>
                  <a:schemeClr val="bg1"/>
                </a:solidFill>
                <a:latin typeface="Calibri" charset="0"/>
              </a:rPr>
              <a:t>Introducción</a:t>
            </a:r>
            <a:r>
              <a:rPr lang="en-US" altLang="es-ES_tradnl" sz="2800" b="1" dirty="0" smtClean="0">
                <a:solidFill>
                  <a:schemeClr val="bg1"/>
                </a:solidFill>
                <a:latin typeface="Calibri" charset="0"/>
              </a:rPr>
              <a:t> TROJAN </a:t>
            </a:r>
            <a:endParaRPr lang="en-US" altLang="es-ES_tradnl" sz="2800" b="1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3" name="Rectangle 15"/>
          <p:cNvSpPr txBox="1">
            <a:spLocks noChangeArrowheads="1"/>
          </p:cNvSpPr>
          <p:nvPr/>
        </p:nvSpPr>
        <p:spPr>
          <a:xfrm>
            <a:off x="406400" y="1565910"/>
            <a:ext cx="4419600" cy="4724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 smtClean="0">
                <a:latin typeface="Arial" charset="0"/>
              </a:rPr>
              <a:t>Fundada</a:t>
            </a:r>
            <a:r>
              <a:rPr lang="en-US" sz="2400" dirty="0" smtClean="0">
                <a:latin typeface="Arial" charset="0"/>
              </a:rPr>
              <a:t> </a:t>
            </a:r>
            <a:r>
              <a:rPr lang="en-US" sz="2400" dirty="0" err="1" smtClean="0">
                <a:latin typeface="Arial" charset="0"/>
              </a:rPr>
              <a:t>en</a:t>
            </a:r>
            <a:r>
              <a:rPr lang="en-US" sz="2400" dirty="0" smtClean="0">
                <a:latin typeface="Arial" charset="0"/>
              </a:rPr>
              <a:t> 1925</a:t>
            </a:r>
          </a:p>
          <a:p>
            <a:r>
              <a:rPr lang="en-US" sz="2400" dirty="0" err="1" smtClean="0">
                <a:latin typeface="Arial" charset="0"/>
              </a:rPr>
              <a:t>Lider</a:t>
            </a:r>
            <a:r>
              <a:rPr lang="en-US" sz="2400" dirty="0" smtClean="0">
                <a:latin typeface="Arial" charset="0"/>
              </a:rPr>
              <a:t> </a:t>
            </a:r>
            <a:r>
              <a:rPr lang="en-US" sz="2400" dirty="0" err="1" smtClean="0">
                <a:latin typeface="Arial" charset="0"/>
              </a:rPr>
              <a:t>mundial</a:t>
            </a:r>
            <a:r>
              <a:rPr lang="en-US" sz="2400" dirty="0" smtClean="0">
                <a:latin typeface="Arial" charset="0"/>
              </a:rPr>
              <a:t> y </a:t>
            </a:r>
            <a:r>
              <a:rPr lang="en-US" sz="2400" dirty="0" err="1" smtClean="0">
                <a:latin typeface="Arial" charset="0"/>
              </a:rPr>
              <a:t>pionero</a:t>
            </a:r>
            <a:r>
              <a:rPr lang="en-US" sz="2400" dirty="0" smtClean="0">
                <a:latin typeface="Arial" charset="0"/>
              </a:rPr>
              <a:t> </a:t>
            </a:r>
            <a:r>
              <a:rPr lang="en-US" sz="2400" dirty="0" err="1" smtClean="0">
                <a:latin typeface="Arial" charset="0"/>
              </a:rPr>
              <a:t>en</a:t>
            </a:r>
            <a:r>
              <a:rPr lang="en-US" sz="2400" dirty="0" smtClean="0">
                <a:latin typeface="Arial" charset="0"/>
              </a:rPr>
              <a:t> la </a:t>
            </a:r>
            <a:r>
              <a:rPr lang="en-US" sz="2400" dirty="0" err="1" smtClean="0">
                <a:latin typeface="Arial" charset="0"/>
              </a:rPr>
              <a:t>fabricación</a:t>
            </a:r>
            <a:r>
              <a:rPr lang="en-US" sz="2400" dirty="0" smtClean="0">
                <a:latin typeface="Arial" charset="0"/>
              </a:rPr>
              <a:t> de </a:t>
            </a:r>
            <a:r>
              <a:rPr lang="en-US" sz="2400" dirty="0" err="1" smtClean="0">
                <a:latin typeface="Arial" charset="0"/>
              </a:rPr>
              <a:t>baterias</a:t>
            </a:r>
            <a:r>
              <a:rPr lang="en-US" sz="2400" dirty="0" smtClean="0">
                <a:latin typeface="Arial" charset="0"/>
              </a:rPr>
              <a:t> de </a:t>
            </a:r>
            <a:r>
              <a:rPr lang="en-US" sz="2400" dirty="0" err="1" smtClean="0">
                <a:latin typeface="Arial" charset="0"/>
              </a:rPr>
              <a:t>ciclo</a:t>
            </a:r>
            <a:r>
              <a:rPr lang="en-US" sz="2400" dirty="0" smtClean="0">
                <a:latin typeface="Arial" charset="0"/>
              </a:rPr>
              <a:t> </a:t>
            </a:r>
            <a:r>
              <a:rPr lang="en-US" sz="2400" dirty="0" err="1" smtClean="0">
                <a:latin typeface="Arial" charset="0"/>
              </a:rPr>
              <a:t>profundo</a:t>
            </a:r>
            <a:endParaRPr lang="en-US" sz="2400" dirty="0" smtClean="0">
              <a:latin typeface="Arial" charset="0"/>
            </a:endParaRPr>
          </a:p>
          <a:p>
            <a:r>
              <a:rPr lang="en-US" sz="2400" dirty="0" smtClean="0">
                <a:latin typeface="Arial" charset="0"/>
              </a:rPr>
              <a:t>4 </a:t>
            </a:r>
            <a:r>
              <a:rPr lang="en-US" sz="2400" dirty="0" err="1" smtClean="0">
                <a:latin typeface="Arial" charset="0"/>
              </a:rPr>
              <a:t>fábricas</a:t>
            </a:r>
            <a:r>
              <a:rPr lang="en-US" sz="2400" dirty="0" smtClean="0">
                <a:latin typeface="Arial" charset="0"/>
              </a:rPr>
              <a:t> a lo largo de </a:t>
            </a:r>
            <a:br>
              <a:rPr lang="en-US" sz="2400" dirty="0" smtClean="0">
                <a:latin typeface="Arial" charset="0"/>
              </a:rPr>
            </a:br>
            <a:r>
              <a:rPr lang="en-US" sz="2400" dirty="0" smtClean="0">
                <a:latin typeface="Arial" charset="0"/>
              </a:rPr>
              <a:t>USA.</a:t>
            </a:r>
          </a:p>
          <a:p>
            <a:r>
              <a:rPr lang="en-US" sz="2400" dirty="0" err="1" smtClean="0">
                <a:latin typeface="Arial" charset="0"/>
              </a:rPr>
              <a:t>Servicio</a:t>
            </a:r>
            <a:r>
              <a:rPr lang="en-US" sz="2400" dirty="0" smtClean="0">
                <a:latin typeface="Arial" charset="0"/>
              </a:rPr>
              <a:t> y </a:t>
            </a:r>
            <a:r>
              <a:rPr lang="en-US" sz="2400" dirty="0" err="1" smtClean="0">
                <a:latin typeface="Arial" charset="0"/>
              </a:rPr>
              <a:t>soporte</a:t>
            </a:r>
            <a:r>
              <a:rPr lang="en-US" sz="2400" dirty="0" smtClean="0">
                <a:latin typeface="Arial" charset="0"/>
              </a:rPr>
              <a:t> </a:t>
            </a:r>
            <a:r>
              <a:rPr lang="en-US" sz="2400" dirty="0" err="1" smtClean="0">
                <a:latin typeface="Arial" charset="0"/>
              </a:rPr>
              <a:t>técnico</a:t>
            </a:r>
            <a:r>
              <a:rPr lang="en-US" sz="2400" dirty="0" smtClean="0">
                <a:latin typeface="Arial" charset="0"/>
              </a:rPr>
              <a:t> a </a:t>
            </a:r>
            <a:r>
              <a:rPr lang="en-US" sz="2400" dirty="0" err="1" smtClean="0">
                <a:latin typeface="Arial" charset="0"/>
              </a:rPr>
              <a:t>nivel</a:t>
            </a:r>
            <a:r>
              <a:rPr lang="en-US" sz="2400" dirty="0" smtClean="0">
                <a:latin typeface="Arial" charset="0"/>
              </a:rPr>
              <a:t> </a:t>
            </a:r>
            <a:r>
              <a:rPr lang="en-US" sz="2400" dirty="0" err="1" smtClean="0">
                <a:latin typeface="Arial" charset="0"/>
              </a:rPr>
              <a:t>mundial</a:t>
            </a:r>
            <a:r>
              <a:rPr lang="en-US" sz="2400" dirty="0" smtClean="0">
                <a:latin typeface="Arial" charset="0"/>
              </a:rPr>
              <a:t>.</a:t>
            </a:r>
          </a:p>
          <a:p>
            <a:r>
              <a:rPr lang="en-US" sz="2400" dirty="0" err="1" smtClean="0">
                <a:latin typeface="Arial" charset="0"/>
              </a:rPr>
              <a:t>Departamento</a:t>
            </a:r>
            <a:r>
              <a:rPr lang="en-US" sz="2400" dirty="0" smtClean="0">
                <a:latin typeface="Arial" charset="0"/>
              </a:rPr>
              <a:t> de </a:t>
            </a:r>
            <a:r>
              <a:rPr lang="en-US" sz="2400" dirty="0" err="1" smtClean="0">
                <a:latin typeface="Arial" charset="0"/>
              </a:rPr>
              <a:t>ingeniería</a:t>
            </a:r>
            <a:r>
              <a:rPr lang="en-US" sz="2400" dirty="0" smtClean="0">
                <a:latin typeface="Arial" charset="0"/>
              </a:rPr>
              <a:t> </a:t>
            </a:r>
            <a:r>
              <a:rPr lang="en-US" sz="2400" dirty="0" err="1" smtClean="0">
                <a:latin typeface="Arial" charset="0"/>
              </a:rPr>
              <a:t>dedicado</a:t>
            </a:r>
            <a:r>
              <a:rPr lang="en-US" sz="2400" dirty="0" smtClean="0">
                <a:latin typeface="Arial" charset="0"/>
              </a:rPr>
              <a:t> al </a:t>
            </a:r>
            <a:r>
              <a:rPr lang="en-US" sz="2400" dirty="0" err="1" smtClean="0">
                <a:latin typeface="Arial" charset="0"/>
              </a:rPr>
              <a:t>soporte</a:t>
            </a:r>
            <a:r>
              <a:rPr lang="en-US" sz="2400" dirty="0" smtClean="0">
                <a:latin typeface="Arial" charset="0"/>
              </a:rPr>
              <a:t> </a:t>
            </a:r>
            <a:r>
              <a:rPr lang="en-US" sz="2400" dirty="0" err="1" smtClean="0">
                <a:latin typeface="Arial" charset="0"/>
              </a:rPr>
              <a:t>técnico</a:t>
            </a:r>
            <a:endParaRPr lang="en-US" sz="2400" dirty="0" smtClean="0">
              <a:latin typeface="Arial" charset="0"/>
            </a:endParaRPr>
          </a:p>
          <a:p>
            <a:endParaRPr lang="en-US" sz="2400" dirty="0">
              <a:latin typeface="Arial" charset="0"/>
            </a:endParaRPr>
          </a:p>
        </p:txBody>
      </p:sp>
      <p:pic>
        <p:nvPicPr>
          <p:cNvPr id="4" name="Imagen 1" descr="T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041" y="1339658"/>
            <a:ext cx="3276740" cy="213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041" y="3703319"/>
            <a:ext cx="3276740" cy="2131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26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9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1" y="4079780"/>
            <a:ext cx="2079950" cy="16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420" y="4104671"/>
            <a:ext cx="2496820" cy="1694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17999" y="898502"/>
            <a:ext cx="4426640" cy="526861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400" dirty="0" smtClean="0"/>
              <a:t>	</a:t>
            </a:r>
            <a:r>
              <a:rPr lang="es-ES" sz="2400" b="1" dirty="0" smtClean="0"/>
              <a:t>Batería Cóncava</a:t>
            </a:r>
            <a:endParaRPr lang="es-ES" sz="2400" dirty="0"/>
          </a:p>
          <a:p>
            <a:pPr marL="182563" indent="-182563">
              <a:spcBef>
                <a:spcPts val="600"/>
              </a:spcBef>
              <a:spcAft>
                <a:spcPts val="600"/>
              </a:spcAft>
            </a:pPr>
            <a:r>
              <a:rPr lang="es-ES" sz="1600" dirty="0" smtClean="0"/>
              <a:t>La presión del gas interno es menor que la presión externa y por ello se produce vacío.</a:t>
            </a:r>
          </a:p>
          <a:p>
            <a:pPr marL="182563" indent="-182563">
              <a:spcBef>
                <a:spcPts val="600"/>
              </a:spcBef>
              <a:spcAft>
                <a:spcPts val="600"/>
              </a:spcAft>
            </a:pPr>
            <a:r>
              <a:rPr lang="es-ES" sz="1600" dirty="0" smtClean="0"/>
              <a:t>Esto no implica ningún defecto.</a:t>
            </a:r>
          </a:p>
          <a:p>
            <a:pPr marL="182563" indent="-182563">
              <a:spcBef>
                <a:spcPts val="600"/>
              </a:spcBef>
              <a:spcAft>
                <a:spcPts val="600"/>
              </a:spcAft>
            </a:pPr>
            <a:r>
              <a:rPr lang="es-ES" sz="1600" dirty="0" smtClean="0"/>
              <a:t>El proceso de recombinación continua consumiendo oxígeno después del proceso de carga haciendo decrecer la presión interna.</a:t>
            </a:r>
          </a:p>
          <a:p>
            <a:pPr marL="182563" indent="-182563">
              <a:spcBef>
                <a:spcPts val="600"/>
              </a:spcBef>
              <a:spcAft>
                <a:spcPts val="600"/>
              </a:spcAft>
            </a:pPr>
            <a:r>
              <a:rPr lang="es-ES" sz="1600" dirty="0" smtClean="0"/>
              <a:t>Es causada por descargas severas. Un proceso de recarga adecuado puede hacer que desaparezca.</a:t>
            </a:r>
            <a:endParaRPr lang="es-ES" sz="1600" dirty="0" smtClean="0"/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4582160" y="898502"/>
            <a:ext cx="4424308" cy="526861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defPPr>
              <a:defRPr lang="fr-FR"/>
            </a:defPPr>
            <a:lvl1pPr indent="0">
              <a:spcBef>
                <a:spcPct val="20000"/>
              </a:spcBef>
              <a:buFont typeface="Arial" pitchFamily="34" charset="0"/>
              <a:buNone/>
              <a:defRPr sz="2400"/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457200" lvl="1" indent="0">
              <a:buNone/>
            </a:pPr>
            <a:r>
              <a:rPr lang="es-ES" sz="2400" b="1" dirty="0" smtClean="0"/>
              <a:t>	Batería Convexa</a:t>
            </a:r>
          </a:p>
          <a:p>
            <a:pPr marL="285750" lvl="1">
              <a:buFont typeface="Arial" pitchFamily="34" charset="0"/>
              <a:buChar char="•"/>
            </a:pPr>
            <a:r>
              <a:rPr lang="es-ES" sz="1600" dirty="0" smtClean="0"/>
              <a:t>Ocurre por una presión interna excesiva antes de que se abran las válvulas de seguridad.</a:t>
            </a:r>
          </a:p>
          <a:p>
            <a:pPr marL="285750" lvl="1">
              <a:buFont typeface="Arial" pitchFamily="34" charset="0"/>
              <a:buChar char="•"/>
            </a:pPr>
            <a:r>
              <a:rPr lang="es-ES" sz="1600" dirty="0" smtClean="0"/>
              <a:t>Ocurre especialmente a altas temperaturas.</a:t>
            </a:r>
          </a:p>
          <a:p>
            <a:pPr marL="285750" lvl="1">
              <a:buFont typeface="Arial" pitchFamily="34" charset="0"/>
              <a:buChar char="•"/>
            </a:pPr>
            <a:r>
              <a:rPr lang="es-ES" sz="1600" dirty="0" smtClean="0"/>
              <a:t>Un cierto abombado es normal.</a:t>
            </a:r>
          </a:p>
          <a:p>
            <a:pPr marL="285750" lvl="1">
              <a:buFont typeface="Arial" pitchFamily="34" charset="0"/>
              <a:buChar char="•"/>
            </a:pPr>
            <a:r>
              <a:rPr lang="es-ES" sz="1600" dirty="0" smtClean="0"/>
              <a:t>Si durante la carga se observa un abombamiento exagerado, se debe parar la carga.</a:t>
            </a:r>
            <a:endParaRPr lang="es-ES" sz="1600" dirty="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77359" y="40640"/>
            <a:ext cx="8914241" cy="5791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bg1"/>
                </a:solidFill>
              </a:rPr>
              <a:t>EFECTOS </a:t>
            </a:r>
            <a:r>
              <a:rPr lang="en-US" sz="2400" b="1" dirty="0" smtClean="0">
                <a:solidFill>
                  <a:schemeClr val="bg1"/>
                </a:solidFill>
              </a:rPr>
              <a:t>EN SOBRECARGA Y FALTA DE CARGA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57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3"/>
          <p:cNvSpPr>
            <a:spLocks noChangeArrowheads="1"/>
          </p:cNvSpPr>
          <p:nvPr/>
        </p:nvSpPr>
        <p:spPr bwMode="auto">
          <a:xfrm>
            <a:off x="0" y="25718"/>
            <a:ext cx="91440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s-ES" altLang="es-ES_tradnl" sz="2800" b="1" smtClean="0">
                <a:solidFill>
                  <a:schemeClr val="bg1"/>
                </a:solidFill>
                <a:latin typeface="Calibri" charset="0"/>
              </a:rPr>
              <a:t>Estratificación</a:t>
            </a:r>
            <a:endParaRPr lang="es-ES" altLang="es-ES_tradnl" sz="2800" b="1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1015152" y="1295400"/>
            <a:ext cx="7297859" cy="49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es-ES" sz="2600" b="1" i="1" dirty="0" smtClean="0">
                <a:ea typeface="MS PGothic" charset="0"/>
                <a:cs typeface="MS PGothic" charset="0"/>
              </a:rPr>
              <a:t>Problema que puede aparecer por una mala carga</a:t>
            </a:r>
            <a:endParaRPr lang="es-ES" sz="2600" b="1" i="1" dirty="0">
              <a:ea typeface="MS PGothic" charset="0"/>
              <a:cs typeface="MS PGothic" charset="0"/>
            </a:endParaRPr>
          </a:p>
        </p:txBody>
      </p:sp>
      <p:grpSp>
        <p:nvGrpSpPr>
          <p:cNvPr id="6" name="Group 29"/>
          <p:cNvGrpSpPr>
            <a:grpSpLocks/>
          </p:cNvGrpSpPr>
          <p:nvPr/>
        </p:nvGrpSpPr>
        <p:grpSpPr bwMode="auto">
          <a:xfrm>
            <a:off x="3587750" y="2157730"/>
            <a:ext cx="1638300" cy="3429000"/>
            <a:chOff x="2196" y="1732"/>
            <a:chExt cx="1032" cy="2160"/>
          </a:xfrm>
        </p:grpSpPr>
        <p:sp>
          <p:nvSpPr>
            <p:cNvPr id="7" name="Rectangle 30"/>
            <p:cNvSpPr>
              <a:spLocks noChangeArrowheads="1"/>
            </p:cNvSpPr>
            <p:nvPr/>
          </p:nvSpPr>
          <p:spPr bwMode="auto">
            <a:xfrm>
              <a:off x="2196" y="1907"/>
              <a:ext cx="1032" cy="198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8" name="Rectangle 31"/>
            <p:cNvSpPr>
              <a:spLocks noChangeArrowheads="1"/>
            </p:cNvSpPr>
            <p:nvPr/>
          </p:nvSpPr>
          <p:spPr bwMode="auto">
            <a:xfrm>
              <a:off x="2207" y="2111"/>
              <a:ext cx="1010" cy="1771"/>
            </a:xfrm>
            <a:prstGeom prst="rect">
              <a:avLst/>
            </a:prstGeom>
            <a:gradFill rotWithShape="0">
              <a:gsLst>
                <a:gs pos="0">
                  <a:srgbClr val="FDE3BA"/>
                </a:gs>
                <a:gs pos="100000">
                  <a:srgbClr val="332D25"/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" name="Rectangle 32"/>
            <p:cNvSpPr>
              <a:spLocks noChangeArrowheads="1"/>
            </p:cNvSpPr>
            <p:nvPr/>
          </p:nvSpPr>
          <p:spPr bwMode="auto">
            <a:xfrm>
              <a:off x="2348" y="1732"/>
              <a:ext cx="65" cy="2082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" name="Rectangle 33"/>
            <p:cNvSpPr>
              <a:spLocks noChangeArrowheads="1"/>
            </p:cNvSpPr>
            <p:nvPr/>
          </p:nvSpPr>
          <p:spPr bwMode="auto">
            <a:xfrm>
              <a:off x="2315" y="2014"/>
              <a:ext cx="142" cy="1790"/>
            </a:xfrm>
            <a:prstGeom prst="rect">
              <a:avLst/>
            </a:prstGeom>
            <a:solidFill>
              <a:srgbClr val="CC33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" name="Rectangle 34"/>
            <p:cNvSpPr>
              <a:spLocks noChangeArrowheads="1"/>
            </p:cNvSpPr>
            <p:nvPr/>
          </p:nvSpPr>
          <p:spPr bwMode="auto">
            <a:xfrm>
              <a:off x="2957" y="1732"/>
              <a:ext cx="65" cy="2082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2" name="Rectangle 35"/>
            <p:cNvSpPr>
              <a:spLocks noChangeArrowheads="1"/>
            </p:cNvSpPr>
            <p:nvPr/>
          </p:nvSpPr>
          <p:spPr bwMode="auto">
            <a:xfrm>
              <a:off x="2924" y="2014"/>
              <a:ext cx="141" cy="1790"/>
            </a:xfrm>
            <a:prstGeom prst="rect">
              <a:avLst/>
            </a:prstGeom>
            <a:solidFill>
              <a:srgbClr val="808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sp>
        <p:nvSpPr>
          <p:cNvPr id="13" name="Rectangle 36"/>
          <p:cNvSpPr>
            <a:spLocks noChangeArrowheads="1"/>
          </p:cNvSpPr>
          <p:nvPr/>
        </p:nvSpPr>
        <p:spPr bwMode="auto">
          <a:xfrm>
            <a:off x="1500188" y="3376930"/>
            <a:ext cx="9477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400" dirty="0">
                <a:ea typeface="MS PGothic" charset="0"/>
                <a:cs typeface="MS PGothic" charset="0"/>
              </a:rPr>
              <a:t>1.080</a:t>
            </a:r>
            <a:endParaRPr lang="en-US" sz="2400" i="1" dirty="0">
              <a:latin typeface="Avalon" charset="0"/>
              <a:ea typeface="MS PGothic" charset="0"/>
              <a:cs typeface="MS PGothic" charset="0"/>
            </a:endParaRPr>
          </a:p>
        </p:txBody>
      </p:sp>
      <p:sp>
        <p:nvSpPr>
          <p:cNvPr id="14" name="Rectangle 37"/>
          <p:cNvSpPr>
            <a:spLocks noChangeArrowheads="1"/>
          </p:cNvSpPr>
          <p:nvPr/>
        </p:nvSpPr>
        <p:spPr bwMode="auto">
          <a:xfrm>
            <a:off x="1500188" y="4710430"/>
            <a:ext cx="9477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400">
                <a:ea typeface="MS PGothic" charset="0"/>
                <a:cs typeface="MS PGothic" charset="0"/>
              </a:rPr>
              <a:t>1.400</a:t>
            </a:r>
            <a:endParaRPr lang="en-US" sz="2400">
              <a:latin typeface="Avalon" charset="0"/>
              <a:ea typeface="MS PGothic" charset="0"/>
              <a:cs typeface="MS PGothic" charset="0"/>
            </a:endParaRPr>
          </a:p>
        </p:txBody>
      </p:sp>
      <p:sp>
        <p:nvSpPr>
          <p:cNvPr id="15" name="Line 38"/>
          <p:cNvSpPr>
            <a:spLocks noChangeShapeType="1"/>
          </p:cNvSpPr>
          <p:nvPr/>
        </p:nvSpPr>
        <p:spPr bwMode="auto">
          <a:xfrm>
            <a:off x="2533650" y="3599180"/>
            <a:ext cx="101600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6" name="Line 39"/>
          <p:cNvSpPr>
            <a:spLocks noChangeShapeType="1"/>
          </p:cNvSpPr>
          <p:nvPr/>
        </p:nvSpPr>
        <p:spPr bwMode="auto">
          <a:xfrm>
            <a:off x="2533650" y="4932680"/>
            <a:ext cx="101600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7" name="Rectangle 40"/>
          <p:cNvSpPr>
            <a:spLocks noChangeArrowheads="1"/>
          </p:cNvSpPr>
          <p:nvPr/>
        </p:nvSpPr>
        <p:spPr bwMode="auto">
          <a:xfrm>
            <a:off x="5713913" y="3326765"/>
            <a:ext cx="2326278" cy="1631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endParaRPr lang="es-ES" sz="2000" dirty="0" smtClean="0">
              <a:ea typeface="MS PGothic" charset="0"/>
              <a:cs typeface="MS PGothic" charset="0"/>
            </a:endParaRPr>
          </a:p>
          <a:p>
            <a:pPr algn="ctr" eaLnBrk="0" hangingPunct="0"/>
            <a:r>
              <a:rPr lang="es-ES" sz="2000" dirty="0" smtClean="0">
                <a:ea typeface="MS PGothic" charset="0"/>
                <a:cs typeface="MS PGothic" charset="0"/>
              </a:rPr>
              <a:t>Gravedad Específica </a:t>
            </a:r>
          </a:p>
          <a:p>
            <a:pPr algn="ctr" eaLnBrk="0" hangingPunct="0"/>
            <a:r>
              <a:rPr lang="es-ES" sz="2000" dirty="0" smtClean="0">
                <a:ea typeface="MS PGothic" charset="0"/>
                <a:cs typeface="MS PGothic" charset="0"/>
              </a:rPr>
              <a:t>Normal = 1.277</a:t>
            </a:r>
          </a:p>
          <a:p>
            <a:pPr algn="ctr" eaLnBrk="0" hangingPunct="0"/>
            <a:r>
              <a:rPr lang="es-ES" sz="2000" dirty="0" smtClean="0">
                <a:ea typeface="MS PGothic" charset="0"/>
                <a:cs typeface="MS PGothic" charset="0"/>
              </a:rPr>
              <a:t>(completamente</a:t>
            </a:r>
          </a:p>
          <a:p>
            <a:pPr algn="ctr" eaLnBrk="0" hangingPunct="0"/>
            <a:r>
              <a:rPr lang="es-ES" sz="2000" dirty="0" smtClean="0">
                <a:ea typeface="MS PGothic" charset="0"/>
                <a:cs typeface="MS PGothic" charset="0"/>
              </a:rPr>
              <a:t>cargada)</a:t>
            </a:r>
            <a:endParaRPr lang="es-ES" sz="2000" dirty="0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56179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3"/>
          <p:cNvSpPr>
            <a:spLocks noChangeArrowheads="1"/>
          </p:cNvSpPr>
          <p:nvPr/>
        </p:nvSpPr>
        <p:spPr bwMode="auto">
          <a:xfrm>
            <a:off x="685800" y="58801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s-ES" altLang="es-ES_tradnl" sz="1800"/>
          </a:p>
        </p:txBody>
      </p:sp>
      <p:sp>
        <p:nvSpPr>
          <p:cNvPr id="119813" name="Rectangle 5"/>
          <p:cNvSpPr>
            <a:spLocks noChangeArrowheads="1"/>
          </p:cNvSpPr>
          <p:nvPr/>
        </p:nvSpPr>
        <p:spPr bwMode="auto">
          <a:xfrm>
            <a:off x="2819400" y="54229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s-ES" altLang="es-ES_tradnl" sz="1800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486150" y="2381250"/>
            <a:ext cx="1638300" cy="3429000"/>
            <a:chOff x="2196" y="1732"/>
            <a:chExt cx="1032" cy="2160"/>
          </a:xfrm>
        </p:grpSpPr>
        <p:sp>
          <p:nvSpPr>
            <p:cNvPr id="104476" name="Rectangle 7"/>
            <p:cNvSpPr>
              <a:spLocks noChangeArrowheads="1"/>
            </p:cNvSpPr>
            <p:nvPr/>
          </p:nvSpPr>
          <p:spPr bwMode="auto">
            <a:xfrm>
              <a:off x="2196" y="1907"/>
              <a:ext cx="1032" cy="198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s-ES" altLang="es-ES_tradnl" sz="1800"/>
            </a:p>
          </p:txBody>
        </p:sp>
        <p:sp>
          <p:nvSpPr>
            <p:cNvPr id="104477" name="Rectangle 8"/>
            <p:cNvSpPr>
              <a:spLocks noChangeArrowheads="1"/>
            </p:cNvSpPr>
            <p:nvPr/>
          </p:nvSpPr>
          <p:spPr bwMode="auto">
            <a:xfrm>
              <a:off x="2207" y="2111"/>
              <a:ext cx="1010" cy="1771"/>
            </a:xfrm>
            <a:prstGeom prst="rect">
              <a:avLst/>
            </a:prstGeom>
            <a:solidFill>
              <a:srgbClr val="FCD89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s-ES" altLang="es-ES_tradnl" sz="1800"/>
            </a:p>
          </p:txBody>
        </p:sp>
        <p:sp>
          <p:nvSpPr>
            <p:cNvPr id="104478" name="Rectangle 9"/>
            <p:cNvSpPr>
              <a:spLocks noChangeArrowheads="1"/>
            </p:cNvSpPr>
            <p:nvPr/>
          </p:nvSpPr>
          <p:spPr bwMode="auto">
            <a:xfrm>
              <a:off x="2348" y="1732"/>
              <a:ext cx="65" cy="2082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s-ES" altLang="es-ES_tradnl" sz="1800"/>
            </a:p>
          </p:txBody>
        </p:sp>
        <p:sp>
          <p:nvSpPr>
            <p:cNvPr id="104479" name="Rectangle 10"/>
            <p:cNvSpPr>
              <a:spLocks noChangeArrowheads="1"/>
            </p:cNvSpPr>
            <p:nvPr/>
          </p:nvSpPr>
          <p:spPr bwMode="auto">
            <a:xfrm>
              <a:off x="2315" y="2014"/>
              <a:ext cx="142" cy="1790"/>
            </a:xfrm>
            <a:prstGeom prst="rect">
              <a:avLst/>
            </a:prstGeom>
            <a:solidFill>
              <a:srgbClr val="CC33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s-ES" altLang="es-ES_tradnl" sz="1800"/>
            </a:p>
          </p:txBody>
        </p:sp>
        <p:sp>
          <p:nvSpPr>
            <p:cNvPr id="104480" name="Rectangle 11"/>
            <p:cNvSpPr>
              <a:spLocks noChangeArrowheads="1"/>
            </p:cNvSpPr>
            <p:nvPr/>
          </p:nvSpPr>
          <p:spPr bwMode="auto">
            <a:xfrm>
              <a:off x="2957" y="1732"/>
              <a:ext cx="65" cy="2082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s-ES" altLang="es-ES_tradnl" sz="1800"/>
            </a:p>
          </p:txBody>
        </p:sp>
        <p:sp>
          <p:nvSpPr>
            <p:cNvPr id="104481" name="Rectangle 12"/>
            <p:cNvSpPr>
              <a:spLocks noChangeArrowheads="1"/>
            </p:cNvSpPr>
            <p:nvPr/>
          </p:nvSpPr>
          <p:spPr bwMode="auto">
            <a:xfrm>
              <a:off x="2924" y="2014"/>
              <a:ext cx="141" cy="1790"/>
            </a:xfrm>
            <a:prstGeom prst="rect">
              <a:avLst/>
            </a:prstGeom>
            <a:solidFill>
              <a:srgbClr val="808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s-ES" altLang="es-ES_tradnl" sz="1800"/>
            </a:p>
          </p:txBody>
        </p:sp>
      </p:grpSp>
      <p:sp>
        <p:nvSpPr>
          <p:cNvPr id="119821" name="Rectangle 13"/>
          <p:cNvSpPr>
            <a:spLocks noChangeArrowheads="1"/>
          </p:cNvSpPr>
          <p:nvPr/>
        </p:nvSpPr>
        <p:spPr bwMode="auto">
          <a:xfrm>
            <a:off x="1398588" y="3962400"/>
            <a:ext cx="9572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s-ES_tradnl">
                <a:ea typeface="MS PGothic" charset="-128"/>
              </a:rPr>
              <a:t>1.277</a:t>
            </a:r>
            <a:endParaRPr lang="en-US" altLang="es-ES_tradnl" i="1">
              <a:latin typeface="Avalon" charset="0"/>
              <a:ea typeface="MS PGothic" charset="-128"/>
            </a:endParaRPr>
          </a:p>
        </p:txBody>
      </p:sp>
      <p:sp>
        <p:nvSpPr>
          <p:cNvPr id="119823" name="Line 15"/>
          <p:cNvSpPr>
            <a:spLocks noChangeShapeType="1"/>
          </p:cNvSpPr>
          <p:nvPr/>
        </p:nvSpPr>
        <p:spPr bwMode="auto">
          <a:xfrm>
            <a:off x="2432050" y="4184650"/>
            <a:ext cx="101600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119826" name="Oval 18"/>
          <p:cNvSpPr>
            <a:spLocks noChangeArrowheads="1"/>
          </p:cNvSpPr>
          <p:nvPr/>
        </p:nvSpPr>
        <p:spPr bwMode="auto">
          <a:xfrm>
            <a:off x="4572000" y="4114800"/>
            <a:ext cx="76200" cy="76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s-ES" altLang="es-ES_tradnl" sz="1800"/>
          </a:p>
        </p:txBody>
      </p:sp>
      <p:sp>
        <p:nvSpPr>
          <p:cNvPr id="119827" name="Oval 19"/>
          <p:cNvSpPr>
            <a:spLocks noChangeArrowheads="1"/>
          </p:cNvSpPr>
          <p:nvPr/>
        </p:nvSpPr>
        <p:spPr bwMode="auto">
          <a:xfrm>
            <a:off x="3962400" y="4343400"/>
            <a:ext cx="76200" cy="76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s-ES" altLang="es-ES_tradnl" sz="1800"/>
          </a:p>
        </p:txBody>
      </p:sp>
      <p:sp>
        <p:nvSpPr>
          <p:cNvPr id="119828" name="Oval 20"/>
          <p:cNvSpPr>
            <a:spLocks noChangeArrowheads="1"/>
          </p:cNvSpPr>
          <p:nvPr/>
        </p:nvSpPr>
        <p:spPr bwMode="auto">
          <a:xfrm>
            <a:off x="4648200" y="4419600"/>
            <a:ext cx="76200" cy="76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s-ES" altLang="es-ES_tradnl" sz="1800"/>
          </a:p>
        </p:txBody>
      </p:sp>
      <p:sp>
        <p:nvSpPr>
          <p:cNvPr id="119829" name="Oval 21"/>
          <p:cNvSpPr>
            <a:spLocks noChangeArrowheads="1"/>
          </p:cNvSpPr>
          <p:nvPr/>
        </p:nvSpPr>
        <p:spPr bwMode="auto">
          <a:xfrm>
            <a:off x="3733800" y="4648200"/>
            <a:ext cx="76200" cy="76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s-ES" altLang="es-ES_tradnl" sz="1800"/>
          </a:p>
        </p:txBody>
      </p:sp>
      <p:sp>
        <p:nvSpPr>
          <p:cNvPr id="119830" name="Oval 22"/>
          <p:cNvSpPr>
            <a:spLocks noChangeArrowheads="1"/>
          </p:cNvSpPr>
          <p:nvPr/>
        </p:nvSpPr>
        <p:spPr bwMode="auto">
          <a:xfrm>
            <a:off x="4648200" y="4800600"/>
            <a:ext cx="76200" cy="76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s-ES" altLang="es-ES_tradnl" sz="1800"/>
          </a:p>
        </p:txBody>
      </p:sp>
      <p:sp>
        <p:nvSpPr>
          <p:cNvPr id="119831" name="Oval 23"/>
          <p:cNvSpPr>
            <a:spLocks noChangeAspect="1" noChangeArrowheads="1"/>
          </p:cNvSpPr>
          <p:nvPr/>
        </p:nvSpPr>
        <p:spPr bwMode="auto">
          <a:xfrm>
            <a:off x="3581400" y="4876800"/>
            <a:ext cx="55563" cy="555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s-ES" altLang="es-ES_tradnl" sz="1800"/>
          </a:p>
        </p:txBody>
      </p:sp>
      <p:sp>
        <p:nvSpPr>
          <p:cNvPr id="119832" name="Oval 24"/>
          <p:cNvSpPr>
            <a:spLocks noChangeArrowheads="1"/>
          </p:cNvSpPr>
          <p:nvPr/>
        </p:nvSpPr>
        <p:spPr bwMode="auto">
          <a:xfrm>
            <a:off x="4876800" y="4191000"/>
            <a:ext cx="76200" cy="76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s-ES" altLang="es-ES_tradnl" sz="1800"/>
          </a:p>
        </p:txBody>
      </p:sp>
      <p:sp>
        <p:nvSpPr>
          <p:cNvPr id="119833" name="Oval 25"/>
          <p:cNvSpPr>
            <a:spLocks noChangeArrowheads="1"/>
          </p:cNvSpPr>
          <p:nvPr/>
        </p:nvSpPr>
        <p:spPr bwMode="auto">
          <a:xfrm>
            <a:off x="4648200" y="3505200"/>
            <a:ext cx="100013" cy="952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s-ES" altLang="es-ES_tradnl" sz="1800"/>
          </a:p>
        </p:txBody>
      </p:sp>
      <p:sp>
        <p:nvSpPr>
          <p:cNvPr id="119834" name="Oval 26"/>
          <p:cNvSpPr>
            <a:spLocks noChangeArrowheads="1"/>
          </p:cNvSpPr>
          <p:nvPr/>
        </p:nvSpPr>
        <p:spPr bwMode="auto">
          <a:xfrm>
            <a:off x="4876800" y="3276600"/>
            <a:ext cx="100013" cy="952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s-ES" altLang="es-ES_tradnl" sz="1800"/>
          </a:p>
        </p:txBody>
      </p:sp>
      <p:sp>
        <p:nvSpPr>
          <p:cNvPr id="119835" name="Oval 27"/>
          <p:cNvSpPr>
            <a:spLocks noChangeArrowheads="1"/>
          </p:cNvSpPr>
          <p:nvPr/>
        </p:nvSpPr>
        <p:spPr bwMode="auto">
          <a:xfrm>
            <a:off x="3886200" y="3352800"/>
            <a:ext cx="100013" cy="952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s-ES" altLang="es-ES_tradnl" sz="1800"/>
          </a:p>
        </p:txBody>
      </p:sp>
      <p:sp>
        <p:nvSpPr>
          <p:cNvPr id="119836" name="Oval 28"/>
          <p:cNvSpPr>
            <a:spLocks noChangeArrowheads="1"/>
          </p:cNvSpPr>
          <p:nvPr/>
        </p:nvSpPr>
        <p:spPr bwMode="auto">
          <a:xfrm>
            <a:off x="3581400" y="3810000"/>
            <a:ext cx="100013" cy="952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s-ES" altLang="es-ES_tradnl" sz="1800"/>
          </a:p>
        </p:txBody>
      </p:sp>
      <p:sp>
        <p:nvSpPr>
          <p:cNvPr id="119837" name="Oval 29"/>
          <p:cNvSpPr>
            <a:spLocks noChangeAspect="1" noChangeArrowheads="1"/>
          </p:cNvSpPr>
          <p:nvPr/>
        </p:nvSpPr>
        <p:spPr bwMode="auto">
          <a:xfrm>
            <a:off x="3733800" y="5486400"/>
            <a:ext cx="55563" cy="555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s-ES" altLang="es-ES_tradnl" sz="1800"/>
          </a:p>
        </p:txBody>
      </p:sp>
      <p:sp>
        <p:nvSpPr>
          <p:cNvPr id="119838" name="Oval 30"/>
          <p:cNvSpPr>
            <a:spLocks noChangeAspect="1" noChangeArrowheads="1"/>
          </p:cNvSpPr>
          <p:nvPr/>
        </p:nvSpPr>
        <p:spPr bwMode="auto">
          <a:xfrm>
            <a:off x="3810000" y="5181600"/>
            <a:ext cx="55563" cy="555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s-ES" altLang="es-ES_tradnl" sz="1800"/>
          </a:p>
        </p:txBody>
      </p:sp>
      <p:sp>
        <p:nvSpPr>
          <p:cNvPr id="119839" name="Oval 31"/>
          <p:cNvSpPr>
            <a:spLocks noChangeAspect="1" noChangeArrowheads="1"/>
          </p:cNvSpPr>
          <p:nvPr/>
        </p:nvSpPr>
        <p:spPr bwMode="auto">
          <a:xfrm>
            <a:off x="4572000" y="5334000"/>
            <a:ext cx="55563" cy="555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s-ES" altLang="es-ES_tradnl" sz="1800"/>
          </a:p>
        </p:txBody>
      </p:sp>
      <p:sp>
        <p:nvSpPr>
          <p:cNvPr id="119840" name="Oval 32"/>
          <p:cNvSpPr>
            <a:spLocks noChangeAspect="1" noChangeArrowheads="1"/>
          </p:cNvSpPr>
          <p:nvPr/>
        </p:nvSpPr>
        <p:spPr bwMode="auto">
          <a:xfrm>
            <a:off x="4897438" y="5049838"/>
            <a:ext cx="55562" cy="555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s-ES" altLang="es-ES_tradnl" sz="1800"/>
          </a:p>
        </p:txBody>
      </p:sp>
      <p:sp>
        <p:nvSpPr>
          <p:cNvPr id="119841" name="Oval 33"/>
          <p:cNvSpPr>
            <a:spLocks noChangeAspect="1" noChangeArrowheads="1"/>
          </p:cNvSpPr>
          <p:nvPr/>
        </p:nvSpPr>
        <p:spPr bwMode="auto">
          <a:xfrm>
            <a:off x="3657600" y="5257800"/>
            <a:ext cx="55563" cy="555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s-ES" altLang="es-ES_tradnl" sz="1800"/>
          </a:p>
        </p:txBody>
      </p:sp>
      <p:sp>
        <p:nvSpPr>
          <p:cNvPr id="119842" name="Oval 34"/>
          <p:cNvSpPr>
            <a:spLocks noChangeAspect="1" noChangeArrowheads="1"/>
          </p:cNvSpPr>
          <p:nvPr/>
        </p:nvSpPr>
        <p:spPr bwMode="auto">
          <a:xfrm>
            <a:off x="4745038" y="5507038"/>
            <a:ext cx="55562" cy="555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s-ES" altLang="es-ES_tradnl" sz="1800"/>
          </a:p>
        </p:txBody>
      </p:sp>
      <p:sp>
        <p:nvSpPr>
          <p:cNvPr id="119843" name="Oval 35"/>
          <p:cNvSpPr>
            <a:spLocks noChangeAspect="1" noChangeArrowheads="1"/>
          </p:cNvSpPr>
          <p:nvPr/>
        </p:nvSpPr>
        <p:spPr bwMode="auto">
          <a:xfrm>
            <a:off x="4800600" y="5181600"/>
            <a:ext cx="55563" cy="555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s-ES" altLang="es-ES_tradnl" sz="1800"/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401439" y="1295400"/>
            <a:ext cx="8383385" cy="831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en-US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MS PGothic" charset="0"/>
                <a:cs typeface="MS PGothic" charset="0"/>
              </a:rPr>
              <a:t>Las </a:t>
            </a:r>
            <a:r>
              <a:rPr lang="es-ES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MS PGothic" charset="0"/>
                <a:cs typeface="MS PGothic" charset="0"/>
              </a:rPr>
              <a:t>baterías</a:t>
            </a:r>
            <a:r>
              <a:rPr lang="en-US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MS PGothic" charset="0"/>
                <a:cs typeface="MS PGothic" charset="0"/>
              </a:rPr>
              <a:t> </a:t>
            </a:r>
            <a:r>
              <a:rPr lang="es-ES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MS PGothic" charset="0"/>
                <a:cs typeface="MS PGothic" charset="0"/>
              </a:rPr>
              <a:t>deben ser ecualizadas para evitar la estratificación</a:t>
            </a:r>
            <a:r>
              <a:rPr lang="en-US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MS PGothic" charset="0"/>
                <a:cs typeface="MS PGothic" charset="0"/>
              </a:rPr>
              <a:t>.</a:t>
            </a:r>
            <a:r>
              <a:rPr lang="en-US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MS PGothic" charset="0"/>
                <a:cs typeface="MS PGothic" charset="0"/>
              </a:rPr>
              <a:t> </a:t>
            </a:r>
            <a:endParaRPr lang="en-US" sz="2400" b="1" i="1" dirty="0" smtClean="0">
              <a:solidFill>
                <a:schemeClr val="tx1">
                  <a:lumMod val="75000"/>
                  <a:lumOff val="25000"/>
                </a:schemeClr>
              </a:solidFill>
              <a:ea typeface="MS PGothic" charset="0"/>
              <a:cs typeface="MS PGothic" charset="0"/>
            </a:endParaRPr>
          </a:p>
          <a:p>
            <a:pPr algn="ctr" eaLnBrk="0" hangingPunct="0"/>
            <a:r>
              <a:rPr lang="en-US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MS PGothic" charset="0"/>
                <a:cs typeface="MS PGothic" charset="0"/>
              </a:rPr>
              <a:t>La </a:t>
            </a:r>
            <a:r>
              <a:rPr lang="es-ES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MS PGothic" charset="0"/>
                <a:cs typeface="MS PGothic" charset="0"/>
              </a:rPr>
              <a:t>tensión</a:t>
            </a:r>
            <a:r>
              <a:rPr lang="es-ES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MS PGothic" charset="0"/>
                <a:cs typeface="MS PGothic" charset="0"/>
              </a:rPr>
              <a:t> debe ser incrementada para solucionar el problema</a:t>
            </a:r>
            <a:r>
              <a:rPr lang="en-US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MS PGothic" charset="0"/>
                <a:cs typeface="MS PGothic" charset="0"/>
              </a:rPr>
              <a:t>.</a:t>
            </a:r>
            <a:endParaRPr lang="en-US" sz="2400" b="1" i="1" dirty="0">
              <a:solidFill>
                <a:schemeClr val="tx1">
                  <a:lumMod val="75000"/>
                  <a:lumOff val="25000"/>
                </a:schemeClr>
              </a:solidFill>
              <a:ea typeface="MS PGothic" charset="0"/>
              <a:cs typeface="MS PGothic" charset="0"/>
            </a:endParaRPr>
          </a:p>
        </p:txBody>
      </p:sp>
      <p:sp>
        <p:nvSpPr>
          <p:cNvPr id="36" name="Rectangle 3"/>
          <p:cNvSpPr>
            <a:spLocks noChangeArrowheads="1"/>
          </p:cNvSpPr>
          <p:nvPr/>
        </p:nvSpPr>
        <p:spPr bwMode="auto">
          <a:xfrm>
            <a:off x="0" y="35878"/>
            <a:ext cx="91440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s-ES" altLang="es-ES_tradnl" sz="2800" b="1" smtClean="0">
                <a:solidFill>
                  <a:schemeClr val="bg1"/>
                </a:solidFill>
                <a:latin typeface="Calibri" charset="0"/>
              </a:rPr>
              <a:t>Estratificación</a:t>
            </a:r>
            <a:endParaRPr lang="es-ES" altLang="es-ES_tradnl" sz="2800" b="1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34" name="Rectangle 40"/>
          <p:cNvSpPr>
            <a:spLocks noChangeArrowheads="1"/>
          </p:cNvSpPr>
          <p:nvPr/>
        </p:nvSpPr>
        <p:spPr bwMode="auto">
          <a:xfrm>
            <a:off x="5713913" y="3326765"/>
            <a:ext cx="2326278" cy="1631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endParaRPr lang="es-ES" sz="2000" dirty="0" smtClean="0">
              <a:ea typeface="MS PGothic" charset="0"/>
              <a:cs typeface="MS PGothic" charset="0"/>
            </a:endParaRPr>
          </a:p>
          <a:p>
            <a:pPr algn="ctr" eaLnBrk="0" hangingPunct="0"/>
            <a:r>
              <a:rPr lang="es-ES" sz="2000" dirty="0" smtClean="0">
                <a:ea typeface="MS PGothic" charset="0"/>
                <a:cs typeface="MS PGothic" charset="0"/>
              </a:rPr>
              <a:t>Gravedad Específica </a:t>
            </a:r>
          </a:p>
          <a:p>
            <a:pPr algn="ctr" eaLnBrk="0" hangingPunct="0"/>
            <a:r>
              <a:rPr lang="es-ES" sz="2000" dirty="0" smtClean="0">
                <a:ea typeface="MS PGothic" charset="0"/>
                <a:cs typeface="MS PGothic" charset="0"/>
              </a:rPr>
              <a:t>Normal = 1.277</a:t>
            </a:r>
          </a:p>
          <a:p>
            <a:pPr algn="ctr" eaLnBrk="0" hangingPunct="0"/>
            <a:r>
              <a:rPr lang="es-ES" sz="2000" dirty="0" smtClean="0">
                <a:ea typeface="MS PGothic" charset="0"/>
                <a:cs typeface="MS PGothic" charset="0"/>
              </a:rPr>
              <a:t>(completamente</a:t>
            </a:r>
          </a:p>
          <a:p>
            <a:pPr algn="ctr" eaLnBrk="0" hangingPunct="0"/>
            <a:r>
              <a:rPr lang="es-ES" sz="2000" dirty="0" smtClean="0">
                <a:ea typeface="MS PGothic" charset="0"/>
                <a:cs typeface="MS PGothic" charset="0"/>
              </a:rPr>
              <a:t>cargada)</a:t>
            </a:r>
            <a:endParaRPr lang="es-ES" sz="2000" dirty="0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88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9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9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9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9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9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9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9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9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9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9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9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9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9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9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9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9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9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9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19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9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9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3" grpId="0" animBg="1"/>
      <p:bldP spid="119821" grpId="0"/>
      <p:bldP spid="119823" grpId="0" animBg="1"/>
      <p:bldP spid="119826" grpId="0" animBg="1"/>
      <p:bldP spid="119827" grpId="0" animBg="1"/>
      <p:bldP spid="119828" grpId="0" animBg="1"/>
      <p:bldP spid="119829" grpId="0" animBg="1"/>
      <p:bldP spid="119830" grpId="0" animBg="1"/>
      <p:bldP spid="119831" grpId="0" animBg="1"/>
      <p:bldP spid="119832" grpId="0" animBg="1"/>
      <p:bldP spid="119833" grpId="0" animBg="1"/>
      <p:bldP spid="119834" grpId="0" animBg="1"/>
      <p:bldP spid="119835" grpId="0" animBg="1"/>
      <p:bldP spid="119836" grpId="0" animBg="1"/>
      <p:bldP spid="119837" grpId="0" animBg="1"/>
      <p:bldP spid="119838" grpId="0" animBg="1"/>
      <p:bldP spid="119839" grpId="0" animBg="1"/>
      <p:bldP spid="119840" grpId="0" animBg="1"/>
      <p:bldP spid="119841" grpId="0" animBg="1"/>
      <p:bldP spid="119842" grpId="0" animBg="1"/>
      <p:bldP spid="11984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3"/>
          <p:cNvSpPr>
            <a:spLocks noChangeArrowheads="1"/>
          </p:cNvSpPr>
          <p:nvPr/>
        </p:nvSpPr>
        <p:spPr bwMode="auto">
          <a:xfrm>
            <a:off x="685800" y="58801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s-ES" altLang="es-ES_tradnl" sz="1800"/>
          </a:p>
        </p:txBody>
      </p:sp>
      <p:sp>
        <p:nvSpPr>
          <p:cNvPr id="119813" name="Rectangle 5"/>
          <p:cNvSpPr>
            <a:spLocks noChangeArrowheads="1"/>
          </p:cNvSpPr>
          <p:nvPr/>
        </p:nvSpPr>
        <p:spPr bwMode="auto">
          <a:xfrm>
            <a:off x="2819400" y="54229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s-ES" altLang="es-ES_tradnl" sz="180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1"/>
            <a:ext cx="9144000" cy="7010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 smtClean="0">
                <a:solidFill>
                  <a:schemeClr val="bg1"/>
                </a:solidFill>
                <a:latin typeface="Arial" charset="0"/>
              </a:rPr>
              <a:t>SULFATACION ≡ CRISTALES DE Pb SULFATADO</a:t>
            </a:r>
            <a:endParaRPr lang="es-ES" sz="2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97411" y="803823"/>
            <a:ext cx="8602749" cy="5125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s-ES" sz="2000" b="1" dirty="0" smtClean="0">
                <a:solidFill>
                  <a:srgbClr val="FF0000"/>
                </a:solidFill>
              </a:rPr>
              <a:t>Es una parte natural </a:t>
            </a:r>
            <a:r>
              <a:rPr lang="es-ES" sz="2000" dirty="0" smtClean="0"/>
              <a:t>en el proceso de descarga que ocurre en </a:t>
            </a:r>
            <a:r>
              <a:rPr lang="es-ES" sz="2000" dirty="0" err="1" smtClean="0"/>
              <a:t>en</a:t>
            </a:r>
            <a:r>
              <a:rPr lang="es-ES" sz="2000" dirty="0" smtClean="0"/>
              <a:t> la superficie de las poros de la materia activa de las placas.</a:t>
            </a:r>
          </a:p>
          <a:p>
            <a:endParaRPr lang="es-ES" sz="1100" dirty="0" smtClean="0">
              <a:solidFill>
                <a:srgbClr val="953735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s-ES" sz="2000" dirty="0" smtClean="0"/>
              <a:t>Este problema ocurre cuando los cristales no se pueden descomponer durante el proceso de carga.</a:t>
            </a:r>
          </a:p>
          <a:p>
            <a:endParaRPr lang="es-ES" sz="1600" dirty="0" smtClean="0">
              <a:solidFill>
                <a:srgbClr val="953735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s-ES" sz="2000" dirty="0" smtClean="0"/>
              <a:t>Causas de sulfatación ≡ Los cristales largos de </a:t>
            </a:r>
            <a:r>
              <a:rPr lang="es-ES" sz="2000" b="1" dirty="0" smtClean="0"/>
              <a:t>Pb</a:t>
            </a:r>
            <a:r>
              <a:rPr lang="es-ES" sz="2000" dirty="0" smtClean="0"/>
              <a:t> no  pueden romperse, y el proceso no es reversible, debido a: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" sz="2000" dirty="0" smtClean="0"/>
              <a:t>Dejar baterías descargadas durante un largo tiempo.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" sz="2000" dirty="0" smtClean="0"/>
              <a:t>Cargas no completas de forma continuada.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" sz="2000" dirty="0" smtClean="0"/>
              <a:t>Añadir electrolito en lugar de agua destilada.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" sz="2000" dirty="0" smtClean="0"/>
              <a:t>Estratificación.</a:t>
            </a:r>
          </a:p>
          <a:p>
            <a:pPr lvl="1"/>
            <a:endParaRPr lang="es-ES" dirty="0" smtClean="0"/>
          </a:p>
          <a:p>
            <a:pPr marL="342900" indent="-342900">
              <a:buFont typeface="Arial" charset="0"/>
              <a:buChar char="•"/>
            </a:pPr>
            <a:r>
              <a:rPr lang="es-ES" sz="2000" dirty="0" smtClean="0"/>
              <a:t>Síntomas: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" sz="2000" dirty="0" smtClean="0"/>
              <a:t>Resistencia eléctrica muy alta.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" sz="2000" dirty="0" smtClean="0"/>
              <a:t>No aceptación de carga.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" sz="2000" dirty="0" smtClean="0"/>
              <a:t>Puede mostrar falsos valores de voltaje, a veces muy altos.</a:t>
            </a:r>
            <a:endParaRPr lang="es-ES" sz="2000" b="1" i="1" dirty="0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63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9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70560"/>
          </a:xfrm>
        </p:spPr>
        <p:txBody>
          <a:bodyPr>
            <a:noAutofit/>
          </a:bodyPr>
          <a:lstStyle/>
          <a:p>
            <a:pPr algn="ctr"/>
            <a:r>
              <a:rPr lang="es-ES" altLang="es-ES_tradnl" sz="2800" b="1" smtClean="0">
                <a:solidFill>
                  <a:schemeClr val="bg1"/>
                </a:solidFill>
                <a:latin typeface="Calibri" charset="0"/>
              </a:rPr>
              <a:t/>
            </a:r>
            <a:br>
              <a:rPr lang="es-ES" altLang="es-ES_tradnl" sz="2800" b="1" smtClean="0">
                <a:solidFill>
                  <a:schemeClr val="bg1"/>
                </a:solidFill>
                <a:latin typeface="Calibri" charset="0"/>
              </a:rPr>
            </a:br>
            <a:r>
              <a:rPr lang="es-ES" altLang="es-ES_tradnl" sz="2800" b="1" smtClean="0">
                <a:solidFill>
                  <a:schemeClr val="bg1"/>
                </a:solidFill>
                <a:latin typeface="Calibri" charset="0"/>
              </a:rPr>
              <a:t>Factores que </a:t>
            </a:r>
            <a:r>
              <a:rPr lang="es-ES" altLang="es-ES_tradnl" sz="2800" b="1" smtClean="0">
                <a:solidFill>
                  <a:schemeClr val="bg1"/>
                </a:solidFill>
                <a:latin typeface="Calibri" charset="0"/>
              </a:rPr>
              <a:t>r</a:t>
            </a:r>
            <a:r>
              <a:rPr lang="es-ES" altLang="es-ES_tradnl" sz="2800" b="1" smtClean="0">
                <a:solidFill>
                  <a:schemeClr val="bg1"/>
                </a:solidFill>
                <a:latin typeface="Calibri" charset="0"/>
              </a:rPr>
              <a:t>educen la Sulfatación</a:t>
            </a:r>
            <a:br>
              <a:rPr lang="es-ES" altLang="es-ES_tradnl" sz="2800" b="1" smtClean="0">
                <a:solidFill>
                  <a:schemeClr val="bg1"/>
                </a:solidFill>
                <a:latin typeface="Calibri" charset="0"/>
              </a:rPr>
            </a:br>
            <a:endParaRPr lang="es-ES" altLang="es-ES_tradnl" sz="2800" b="1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82880" y="1226502"/>
            <a:ext cx="896112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s-ES" sz="2800" dirty="0" smtClean="0">
                <a:latin typeface="Arial" charset="0"/>
              </a:rPr>
              <a:t>Carga completa, después de cada descarga.</a:t>
            </a:r>
          </a:p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s-ES" sz="2800" dirty="0" smtClean="0">
                <a:latin typeface="Arial" charset="0"/>
              </a:rPr>
              <a:t>Cargar inmediatamente después de cada descarga.</a:t>
            </a:r>
          </a:p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s-ES" sz="2800" dirty="0" smtClean="0">
                <a:latin typeface="Arial" charset="0"/>
              </a:rPr>
              <a:t>Utilizar parámetros de carga adecuados.</a:t>
            </a:r>
          </a:p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s-ES" sz="2800" dirty="0" smtClean="0">
                <a:latin typeface="Arial" charset="0"/>
              </a:rPr>
              <a:t>Intentar reducir la profundidad de descarga.</a:t>
            </a:r>
          </a:p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s-ES" sz="2800" dirty="0" smtClean="0">
                <a:latin typeface="Arial" charset="0"/>
              </a:rPr>
              <a:t>Ecualizar, solo las inundadas.</a:t>
            </a:r>
            <a:endParaRPr lang="es-ES" sz="2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83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04800" y="1"/>
            <a:ext cx="8277225" cy="6604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ES" sz="2800" b="1" smtClean="0">
                <a:solidFill>
                  <a:schemeClr val="bg1"/>
                </a:solidFill>
              </a:rPr>
              <a:t>Producción de Hidrógeno</a:t>
            </a:r>
            <a:endParaRPr lang="es-ES" sz="2800" b="1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04800" y="934721"/>
            <a:ext cx="8616176" cy="515384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dirty="0" smtClean="0">
                <a:latin typeface="Arial" charset="0"/>
              </a:rPr>
              <a:t>Las baterías producen hidrógeno durante la carga.</a:t>
            </a:r>
          </a:p>
          <a:p>
            <a:r>
              <a:rPr lang="es-ES" sz="2400" dirty="0" smtClean="0">
                <a:latin typeface="Arial" charset="0"/>
              </a:rPr>
              <a:t>En concentraciones superiores al 4%, el ambiente es explosivo.</a:t>
            </a:r>
          </a:p>
          <a:p>
            <a:r>
              <a:rPr lang="es-ES" sz="2400" dirty="0" smtClean="0">
                <a:latin typeface="Arial" charset="0"/>
              </a:rPr>
              <a:t>Mantener los niveles por debajo de 1% </a:t>
            </a:r>
            <a:r>
              <a:rPr lang="es-ES" sz="2400" dirty="0" err="1" smtClean="0">
                <a:latin typeface="Arial" charset="0"/>
              </a:rPr>
              <a:t>or</a:t>
            </a:r>
            <a:r>
              <a:rPr lang="es-ES" sz="2400" dirty="0" smtClean="0">
                <a:latin typeface="Arial" charset="0"/>
              </a:rPr>
              <a:t> 2%.</a:t>
            </a:r>
          </a:p>
          <a:p>
            <a:r>
              <a:rPr lang="es-ES" sz="2400" dirty="0" smtClean="0">
                <a:latin typeface="Arial" charset="0"/>
              </a:rPr>
              <a:t>Baterías Inundadas</a:t>
            </a:r>
            <a:r>
              <a:rPr lang="es-ES" dirty="0" smtClean="0">
                <a:latin typeface="Arial" charset="0"/>
              </a:rPr>
              <a:t>:</a:t>
            </a:r>
          </a:p>
          <a:p>
            <a:pPr lvl="1">
              <a:spcBef>
                <a:spcPct val="0"/>
              </a:spcBef>
              <a:buFont typeface="Wingdings" charset="0"/>
              <a:buChar char=""/>
            </a:pPr>
            <a:r>
              <a:rPr lang="es-ES" sz="2000" dirty="0" smtClean="0">
                <a:latin typeface="Calibri" charset="0"/>
                <a:ea typeface="ＭＳ Ｐゴシック" charset="0"/>
                <a:cs typeface="ＭＳ Ｐゴシック" charset="0"/>
              </a:rPr>
              <a:t>Valores de  Flotación (2.20 VPC @ 25</a:t>
            </a:r>
            <a:r>
              <a:rPr lang="es-ES" sz="2000" baseline="30000" dirty="0" smtClean="0">
                <a:latin typeface="Calibri" charset="0"/>
                <a:ea typeface="ＭＳ Ｐゴシック" charset="0"/>
                <a:cs typeface="ＭＳ Ｐゴシック" charset="0"/>
              </a:rPr>
              <a:t>o</a:t>
            </a:r>
            <a:r>
              <a:rPr lang="es-ES" sz="2000" dirty="0" smtClean="0">
                <a:latin typeface="Calibri" charset="0"/>
                <a:ea typeface="ＭＳ Ｐゴシック" charset="0"/>
                <a:cs typeface="ＭＳ Ｐゴシック" charset="0"/>
              </a:rPr>
              <a:t>C)          1.0 a  </a:t>
            </a:r>
            <a:r>
              <a:rPr lang="es-ES" sz="2000" b="1" dirty="0" smtClean="0">
                <a:latin typeface="Calibri" charset="0"/>
                <a:ea typeface="ＭＳ Ｐゴシック" charset="0"/>
                <a:cs typeface="ＭＳ Ｐゴシック" charset="0"/>
              </a:rPr>
              <a:t>2.5     </a:t>
            </a:r>
            <a:r>
              <a:rPr lang="es-ES" sz="2000" dirty="0" smtClean="0">
                <a:latin typeface="Calibri" charset="0"/>
                <a:ea typeface="ＭＳ Ｐゴシック" charset="0"/>
                <a:cs typeface="ＭＳ Ｐゴシック" charset="0"/>
              </a:rPr>
              <a:t>cc/</a:t>
            </a:r>
            <a:r>
              <a:rPr lang="es-ES" sz="2000" dirty="0" err="1" smtClean="0">
                <a:latin typeface="Calibri" charset="0"/>
                <a:ea typeface="ＭＳ Ｐゴシック" charset="0"/>
                <a:cs typeface="ＭＳ Ｐゴシック" charset="0"/>
              </a:rPr>
              <a:t>hr</a:t>
            </a:r>
            <a:r>
              <a:rPr lang="es-ES" sz="2000" dirty="0" smtClean="0">
                <a:latin typeface="Calibri" charset="0"/>
                <a:ea typeface="ＭＳ Ｐゴシック" charset="0"/>
                <a:cs typeface="ＭＳ Ｐゴシック" charset="0"/>
              </a:rPr>
              <a:t>/Ah/celda</a:t>
            </a:r>
            <a:endParaRPr lang="es-ES" sz="2000" dirty="0" smtClean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lvl="1">
              <a:spcBef>
                <a:spcPct val="0"/>
              </a:spcBef>
              <a:buFont typeface="Wingdings" charset="0"/>
              <a:buChar char=""/>
            </a:pPr>
            <a:r>
              <a:rPr lang="es-ES" sz="2000" dirty="0" smtClean="0">
                <a:latin typeface="Calibri" charset="0"/>
                <a:ea typeface="ＭＳ Ｐゴシック" charset="0"/>
                <a:cs typeface="ＭＳ Ｐゴシック" charset="0"/>
              </a:rPr>
              <a:t>Valores de Absorción (2,47VPC @ 25</a:t>
            </a:r>
            <a:r>
              <a:rPr lang="es-ES" sz="2000" baseline="30000" dirty="0" smtClean="0">
                <a:latin typeface="Calibri" charset="0"/>
                <a:ea typeface="ＭＳ Ｐゴシック" charset="0"/>
                <a:cs typeface="ＭＳ Ｐゴシック" charset="0"/>
              </a:rPr>
              <a:t>o</a:t>
            </a:r>
            <a:r>
              <a:rPr lang="es-ES" sz="2000" dirty="0" smtClean="0">
                <a:latin typeface="Calibri" charset="0"/>
                <a:ea typeface="ＭＳ Ｐゴシック" charset="0"/>
                <a:cs typeface="ＭＳ Ｐゴシック" charset="0"/>
              </a:rPr>
              <a:t>C)          2.5 a  </a:t>
            </a:r>
            <a:r>
              <a:rPr lang="es-ES" sz="2000" b="1" dirty="0" smtClean="0">
                <a:latin typeface="Calibri" charset="0"/>
                <a:ea typeface="ＭＳ Ｐゴシック" charset="0"/>
                <a:cs typeface="ＭＳ Ｐゴシック" charset="0"/>
              </a:rPr>
              <a:t>4.5</a:t>
            </a:r>
            <a:r>
              <a:rPr lang="es-ES" sz="2000" dirty="0" smtClean="0">
                <a:latin typeface="Calibri" charset="0"/>
                <a:ea typeface="ＭＳ Ｐゴシック" charset="0"/>
                <a:cs typeface="ＭＳ Ｐゴシック" charset="0"/>
              </a:rPr>
              <a:t>     cc/</a:t>
            </a:r>
            <a:r>
              <a:rPr lang="es-ES" sz="2000" dirty="0" err="1" smtClean="0">
                <a:latin typeface="Calibri" charset="0"/>
                <a:ea typeface="ＭＳ Ｐゴシック" charset="0"/>
                <a:cs typeface="ＭＳ Ｐゴシック" charset="0"/>
              </a:rPr>
              <a:t>hr</a:t>
            </a:r>
            <a:r>
              <a:rPr lang="es-ES" sz="2000" dirty="0" smtClean="0">
                <a:latin typeface="Calibri" charset="0"/>
                <a:ea typeface="ＭＳ Ｐゴシック" charset="0"/>
                <a:cs typeface="ＭＳ Ｐゴシック" charset="0"/>
              </a:rPr>
              <a:t>/Ah/celda</a:t>
            </a:r>
            <a:endParaRPr lang="es-ES" sz="2000" dirty="0" smtClean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lvl="1">
              <a:spcBef>
                <a:spcPct val="0"/>
              </a:spcBef>
              <a:buFont typeface="Wingdings" charset="0"/>
              <a:buChar char=""/>
            </a:pPr>
            <a:r>
              <a:rPr lang="es-ES" sz="2000" dirty="0" smtClean="0">
                <a:latin typeface="Calibri" charset="0"/>
                <a:ea typeface="ＭＳ Ｐゴシック" charset="0"/>
                <a:cs typeface="ＭＳ Ｐゴシック" charset="0"/>
              </a:rPr>
              <a:t>Valores de ecualización (2.58VPC @ 25</a:t>
            </a:r>
            <a:r>
              <a:rPr lang="es-ES" sz="2000" baseline="30000" dirty="0" smtClean="0">
                <a:latin typeface="Calibri" charset="0"/>
                <a:ea typeface="ＭＳ Ｐゴシック" charset="0"/>
                <a:cs typeface="ＭＳ Ｐゴシック" charset="0"/>
              </a:rPr>
              <a:t>o</a:t>
            </a:r>
            <a:r>
              <a:rPr lang="es-ES" sz="2000" dirty="0" smtClean="0">
                <a:latin typeface="Calibri" charset="0"/>
                <a:ea typeface="ＭＳ Ｐゴシック" charset="0"/>
                <a:cs typeface="ＭＳ Ｐゴシック" charset="0"/>
              </a:rPr>
              <a:t>          4.5 a </a:t>
            </a:r>
            <a:r>
              <a:rPr lang="es-ES" sz="2000" b="1" dirty="0" smtClean="0">
                <a:latin typeface="Calibri" charset="0"/>
                <a:ea typeface="ＭＳ Ｐゴシック" charset="0"/>
                <a:cs typeface="ＭＳ Ｐゴシック" charset="0"/>
              </a:rPr>
              <a:t>14.0</a:t>
            </a:r>
            <a:r>
              <a:rPr lang="es-ES" sz="2000" dirty="0" smtClean="0">
                <a:latin typeface="Calibri" charset="0"/>
                <a:ea typeface="ＭＳ Ｐゴシック" charset="0"/>
                <a:cs typeface="ＭＳ Ｐゴシック" charset="0"/>
              </a:rPr>
              <a:t>   cc/</a:t>
            </a:r>
            <a:r>
              <a:rPr lang="es-ES" sz="2000" dirty="0" err="1" smtClean="0">
                <a:latin typeface="Calibri" charset="0"/>
                <a:ea typeface="ＭＳ Ｐゴシック" charset="0"/>
                <a:cs typeface="ＭＳ Ｐゴシック" charset="0"/>
              </a:rPr>
              <a:t>hr</a:t>
            </a:r>
            <a:r>
              <a:rPr lang="es-ES" sz="2000" dirty="0" smtClean="0">
                <a:latin typeface="Calibri" charset="0"/>
                <a:ea typeface="ＭＳ Ｐゴシック" charset="0"/>
                <a:cs typeface="ＭＳ Ｐゴシック" charset="0"/>
              </a:rPr>
              <a:t>/Ah/celda</a:t>
            </a:r>
            <a:endParaRPr lang="es-ES" dirty="0" smtClean="0">
              <a:latin typeface="Arial" charset="0"/>
              <a:cs typeface="Arial" charset="0"/>
            </a:endParaRPr>
          </a:p>
          <a:p>
            <a:r>
              <a:rPr lang="es-ES" sz="2400" dirty="0" smtClean="0">
                <a:latin typeface="Arial" charset="0"/>
                <a:cs typeface="ＭＳ Ｐゴシック" charset="0"/>
              </a:rPr>
              <a:t>Baterías Selladas:</a:t>
            </a:r>
          </a:p>
          <a:p>
            <a:pPr lvl="1">
              <a:spcBef>
                <a:spcPct val="0"/>
              </a:spcBef>
              <a:buFont typeface="Wingdings" charset="0"/>
              <a:buChar char=""/>
            </a:pPr>
            <a:r>
              <a:rPr lang="es-ES" sz="2000" dirty="0" smtClean="0">
                <a:latin typeface="Calibri" charset="0"/>
                <a:ea typeface="ＭＳ Ｐゴシック" charset="0"/>
                <a:cs typeface="ＭＳ Ｐゴシック" charset="0"/>
              </a:rPr>
              <a:t>Valores de  Flotación (2.25 VPC @25</a:t>
            </a:r>
            <a:r>
              <a:rPr lang="es-ES" sz="2000" baseline="30000" dirty="0" smtClean="0">
                <a:latin typeface="Calibri" charset="0"/>
                <a:ea typeface="ＭＳ Ｐゴシック" charset="0"/>
                <a:cs typeface="ＭＳ Ｐゴシック" charset="0"/>
              </a:rPr>
              <a:t>o</a:t>
            </a:r>
            <a:r>
              <a:rPr lang="es-ES" sz="2000" dirty="0" smtClean="0">
                <a:latin typeface="Calibri" charset="0"/>
                <a:ea typeface="ＭＳ Ｐゴシック" charset="0"/>
                <a:cs typeface="ＭＳ Ｐゴシック" charset="0"/>
              </a:rPr>
              <a:t>C)   0.010 a </a:t>
            </a:r>
            <a:r>
              <a:rPr lang="es-ES" sz="2000" b="1" dirty="0" smtClean="0">
                <a:latin typeface="Calibri" charset="0"/>
                <a:ea typeface="ＭＳ Ｐゴシック" charset="0"/>
                <a:cs typeface="ＭＳ Ｐゴシック" charset="0"/>
              </a:rPr>
              <a:t>0.019 </a:t>
            </a:r>
            <a:r>
              <a:rPr lang="es-ES" sz="2000" dirty="0" smtClean="0">
                <a:latin typeface="Calibri" charset="0"/>
                <a:ea typeface="ＭＳ Ｐゴシック" charset="0"/>
                <a:cs typeface="ＭＳ Ｐゴシック" charset="0"/>
              </a:rPr>
              <a:t>   cc/</a:t>
            </a:r>
            <a:r>
              <a:rPr lang="es-ES" sz="2000" dirty="0" err="1" smtClean="0">
                <a:latin typeface="Calibri" charset="0"/>
                <a:ea typeface="ＭＳ Ｐゴシック" charset="0"/>
                <a:cs typeface="ＭＳ Ｐゴシック" charset="0"/>
              </a:rPr>
              <a:t>hr</a:t>
            </a:r>
            <a:r>
              <a:rPr lang="es-ES" sz="2000" dirty="0" smtClean="0">
                <a:latin typeface="Calibri" charset="0"/>
                <a:ea typeface="ＭＳ Ｐゴシック" charset="0"/>
                <a:cs typeface="ＭＳ Ｐゴシック" charset="0"/>
              </a:rPr>
              <a:t>/Ah/celda</a:t>
            </a:r>
            <a:endParaRPr lang="es-ES" sz="2000" dirty="0" smtClean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lvl="1">
              <a:spcBef>
                <a:spcPct val="0"/>
              </a:spcBef>
              <a:buFont typeface="Wingdings" charset="0"/>
              <a:buChar char=""/>
            </a:pPr>
            <a:r>
              <a:rPr lang="es-ES" sz="2000" dirty="0" smtClean="0">
                <a:latin typeface="Calibri" charset="0"/>
                <a:ea typeface="ＭＳ Ｐゴシック" charset="0"/>
                <a:cs typeface="ＭＳ Ｐゴシック" charset="0"/>
              </a:rPr>
              <a:t>Valores de Absorción (2.45VPC@ 25</a:t>
            </a:r>
            <a:r>
              <a:rPr lang="es-ES" sz="2000" baseline="30000" dirty="0" smtClean="0">
                <a:latin typeface="Calibri" charset="0"/>
                <a:ea typeface="ＭＳ Ｐゴシック" charset="0"/>
                <a:cs typeface="ＭＳ Ｐゴシック" charset="0"/>
              </a:rPr>
              <a:t>o</a:t>
            </a:r>
            <a:r>
              <a:rPr lang="es-ES" sz="2000" dirty="0" smtClean="0">
                <a:latin typeface="Calibri" charset="0"/>
                <a:ea typeface="ＭＳ Ｐゴシック" charset="0"/>
                <a:cs typeface="ＭＳ Ｐゴシック" charset="0"/>
              </a:rPr>
              <a:t>C)    0.019 a </a:t>
            </a:r>
            <a:r>
              <a:rPr lang="es-ES" sz="2000" b="1" dirty="0" smtClean="0">
                <a:latin typeface="Calibri" charset="0"/>
                <a:ea typeface="ＭＳ Ｐゴシック" charset="0"/>
                <a:cs typeface="ＭＳ Ｐゴシック" charset="0"/>
              </a:rPr>
              <a:t>0.025 </a:t>
            </a:r>
            <a:r>
              <a:rPr lang="es-ES" sz="2000" dirty="0" smtClean="0">
                <a:latin typeface="Calibri" charset="0"/>
                <a:ea typeface="ＭＳ Ｐゴシック" charset="0"/>
                <a:cs typeface="ＭＳ Ｐゴシック" charset="0"/>
              </a:rPr>
              <a:t>   cc/</a:t>
            </a:r>
            <a:r>
              <a:rPr lang="es-ES" sz="2000" dirty="0" err="1" smtClean="0">
                <a:latin typeface="Calibri" charset="0"/>
                <a:ea typeface="ＭＳ Ｐゴシック" charset="0"/>
                <a:cs typeface="ＭＳ Ｐゴシック" charset="0"/>
              </a:rPr>
              <a:t>hr</a:t>
            </a:r>
            <a:r>
              <a:rPr lang="es-ES" sz="2000" dirty="0" smtClean="0">
                <a:latin typeface="Calibri" charset="0"/>
                <a:ea typeface="ＭＳ Ｐゴシック" charset="0"/>
                <a:cs typeface="ＭＳ Ｐゴシック" charset="0"/>
              </a:rPr>
              <a:t>/Ah/celda</a:t>
            </a:r>
            <a:endParaRPr lang="es-ES" sz="2000" dirty="0" smtClean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lvl="1">
              <a:spcBef>
                <a:spcPct val="0"/>
              </a:spcBef>
              <a:buFont typeface="Wingdings" charset="0"/>
              <a:buChar char=""/>
            </a:pPr>
            <a:r>
              <a:rPr lang="es-ES" sz="2000" dirty="0" smtClean="0">
                <a:latin typeface="Calibri" charset="0"/>
                <a:ea typeface="ＭＳ Ｐゴシック" charset="0"/>
                <a:cs typeface="ＭＳ Ｐゴシック" charset="0"/>
              </a:rPr>
              <a:t>Valores de </a:t>
            </a:r>
            <a:r>
              <a:rPr lang="es-ES" sz="2000" dirty="0" err="1" smtClean="0">
                <a:latin typeface="Calibri" charset="0"/>
                <a:ea typeface="ＭＳ Ｐゴシック" charset="0"/>
                <a:cs typeface="ＭＳ Ｐゴシック" charset="0"/>
              </a:rPr>
              <a:t>Boost</a:t>
            </a:r>
            <a:r>
              <a:rPr lang="es-ES" sz="2000" dirty="0" smtClean="0">
                <a:latin typeface="Calibri" charset="0"/>
                <a:ea typeface="ＭＳ Ｐゴシック" charset="0"/>
                <a:cs typeface="ＭＳ Ｐゴシック" charset="0"/>
              </a:rPr>
              <a:t> (2.39 VPC @25</a:t>
            </a:r>
            <a:r>
              <a:rPr lang="es-ES" sz="2000" baseline="30000" dirty="0" smtClean="0">
                <a:latin typeface="Calibri" charset="0"/>
                <a:ea typeface="ＭＳ Ｐゴシック" charset="0"/>
                <a:cs typeface="ＭＳ Ｐゴシック" charset="0"/>
              </a:rPr>
              <a:t>o</a:t>
            </a:r>
            <a:r>
              <a:rPr lang="es-ES" sz="2000" dirty="0" smtClean="0">
                <a:latin typeface="Calibri" charset="0"/>
                <a:ea typeface="ＭＳ Ｐゴシック" charset="0"/>
                <a:cs typeface="ＭＳ Ｐゴシック" charset="0"/>
              </a:rPr>
              <a:t>C)           0.013 a </a:t>
            </a:r>
            <a:r>
              <a:rPr lang="es-ES" sz="2000" b="1" dirty="0" smtClean="0">
                <a:latin typeface="Calibri" charset="0"/>
                <a:ea typeface="ＭＳ Ｐゴシック" charset="0"/>
                <a:cs typeface="ＭＳ Ｐゴシック" charset="0"/>
              </a:rPr>
              <a:t>0.015</a:t>
            </a:r>
            <a:r>
              <a:rPr lang="es-ES" sz="2000" dirty="0" smtClean="0">
                <a:latin typeface="Calibri" charset="0"/>
                <a:ea typeface="ＭＳ Ｐゴシック" charset="0"/>
                <a:cs typeface="ＭＳ Ｐゴシック" charset="0"/>
              </a:rPr>
              <a:t>    cc/</a:t>
            </a:r>
            <a:r>
              <a:rPr lang="es-ES" sz="2000" dirty="0" err="1" smtClean="0">
                <a:latin typeface="Calibri" charset="0"/>
                <a:ea typeface="ＭＳ Ｐゴシック" charset="0"/>
                <a:cs typeface="ＭＳ Ｐゴシック" charset="0"/>
              </a:rPr>
              <a:t>hr</a:t>
            </a:r>
            <a:r>
              <a:rPr lang="es-ES" sz="2000" dirty="0" smtClean="0">
                <a:latin typeface="Calibri" charset="0"/>
                <a:ea typeface="ＭＳ Ｐゴシック" charset="0"/>
                <a:cs typeface="ＭＳ Ｐゴシック" charset="0"/>
              </a:rPr>
              <a:t>/Ah/celda</a:t>
            </a:r>
            <a:endParaRPr lang="es-ES" dirty="0" smtClean="0">
              <a:latin typeface="Arial" charset="0"/>
              <a:cs typeface="Arial" charset="0"/>
            </a:endParaRPr>
          </a:p>
          <a:p>
            <a:endParaRPr lang="es-ES" sz="1200" dirty="0" smtClean="0">
              <a:latin typeface="Arial" charset="0"/>
            </a:endParaRPr>
          </a:p>
          <a:p>
            <a:r>
              <a:rPr lang="es-ES" sz="1400" dirty="0" smtClean="0">
                <a:latin typeface="Arial" charset="0"/>
              </a:rPr>
              <a:t>La producción de Hidrógeno varía con la Tensión de la batería durante el modo de carga mencionado, la calidad del algoritmo de carga para reducir la corriente vs. tensión y la duración total, y también varía a lo largo de la vida de la batería, con la edad de la batería y las características específicas de la aplicación</a:t>
            </a:r>
            <a:endParaRPr lang="es-ES" sz="1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06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543"/>
            <a:ext cx="9144000" cy="61753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s-ES" altLang="es-ES_tradnl" sz="2800" b="1" dirty="0" smtClean="0">
                <a:solidFill>
                  <a:schemeClr val="bg1"/>
                </a:solidFill>
                <a:latin typeface="Calibri" charset="0"/>
              </a:rPr>
              <a:t>Conexiones en Serie y Paralelo</a:t>
            </a:r>
            <a:endParaRPr lang="es-ES" altLang="es-ES_tradnl" sz="2800" b="1" dirty="0">
              <a:solidFill>
                <a:schemeClr val="bg1"/>
              </a:solidFill>
              <a:latin typeface="Calibri" charset="0"/>
            </a:endParaRPr>
          </a:p>
        </p:txBody>
      </p:sp>
      <p:grpSp>
        <p:nvGrpSpPr>
          <p:cNvPr id="110596" name="Group 5"/>
          <p:cNvGrpSpPr>
            <a:grpSpLocks/>
          </p:cNvGrpSpPr>
          <p:nvPr/>
        </p:nvGrpSpPr>
        <p:grpSpPr bwMode="auto">
          <a:xfrm>
            <a:off x="4843780" y="1617028"/>
            <a:ext cx="3178175" cy="996950"/>
            <a:chOff x="3064" y="1312"/>
            <a:chExt cx="2002" cy="628"/>
          </a:xfrm>
        </p:grpSpPr>
        <p:grpSp>
          <p:nvGrpSpPr>
            <p:cNvPr id="110646" name="Group 6"/>
            <p:cNvGrpSpPr>
              <a:grpSpLocks/>
            </p:cNvGrpSpPr>
            <p:nvPr/>
          </p:nvGrpSpPr>
          <p:grpSpPr bwMode="auto">
            <a:xfrm>
              <a:off x="3064" y="1312"/>
              <a:ext cx="790" cy="628"/>
              <a:chOff x="3064" y="1312"/>
              <a:chExt cx="790" cy="628"/>
            </a:xfrm>
          </p:grpSpPr>
          <p:sp>
            <p:nvSpPr>
              <p:cNvPr id="110656" name="Rectangle 7"/>
              <p:cNvSpPr>
                <a:spLocks noChangeArrowheads="1"/>
              </p:cNvSpPr>
              <p:nvPr/>
            </p:nvSpPr>
            <p:spPr bwMode="auto">
              <a:xfrm>
                <a:off x="3064" y="1312"/>
                <a:ext cx="262" cy="62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rgbClr val="33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s-ES" altLang="es-ES_tradnl" sz="1800"/>
              </a:p>
            </p:txBody>
          </p:sp>
          <p:sp>
            <p:nvSpPr>
              <p:cNvPr id="110657" name="Rectangle 8"/>
              <p:cNvSpPr>
                <a:spLocks noChangeArrowheads="1"/>
              </p:cNvSpPr>
              <p:nvPr/>
            </p:nvSpPr>
            <p:spPr bwMode="auto">
              <a:xfrm>
                <a:off x="3592" y="1312"/>
                <a:ext cx="262" cy="62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rgbClr val="33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s-ES" altLang="es-ES_tradnl" sz="1800"/>
              </a:p>
            </p:txBody>
          </p:sp>
          <p:sp>
            <p:nvSpPr>
              <p:cNvPr id="110658" name="Rectangle 9"/>
              <p:cNvSpPr>
                <a:spLocks noChangeArrowheads="1"/>
              </p:cNvSpPr>
              <p:nvPr/>
            </p:nvSpPr>
            <p:spPr bwMode="auto">
              <a:xfrm>
                <a:off x="3328" y="1312"/>
                <a:ext cx="261" cy="62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rgbClr val="33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s-ES" altLang="es-ES_tradnl" sz="1800"/>
              </a:p>
            </p:txBody>
          </p:sp>
          <p:sp>
            <p:nvSpPr>
              <p:cNvPr id="110659" name="Oval 10"/>
              <p:cNvSpPr>
                <a:spLocks noChangeArrowheads="1"/>
              </p:cNvSpPr>
              <p:nvPr/>
            </p:nvSpPr>
            <p:spPr bwMode="auto">
              <a:xfrm>
                <a:off x="3154" y="1588"/>
                <a:ext cx="64" cy="6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s-ES" altLang="es-ES_tradnl" sz="1800"/>
              </a:p>
            </p:txBody>
          </p:sp>
          <p:sp>
            <p:nvSpPr>
              <p:cNvPr id="110660" name="Oval 11"/>
              <p:cNvSpPr>
                <a:spLocks noChangeArrowheads="1"/>
              </p:cNvSpPr>
              <p:nvPr/>
            </p:nvSpPr>
            <p:spPr bwMode="auto">
              <a:xfrm>
                <a:off x="3712" y="1588"/>
                <a:ext cx="64" cy="6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s-ES" altLang="es-ES_tradnl" sz="1800"/>
              </a:p>
            </p:txBody>
          </p:sp>
          <p:sp>
            <p:nvSpPr>
              <p:cNvPr id="110661" name="Oval 12"/>
              <p:cNvSpPr>
                <a:spLocks noChangeArrowheads="1"/>
              </p:cNvSpPr>
              <p:nvPr/>
            </p:nvSpPr>
            <p:spPr bwMode="auto">
              <a:xfrm>
                <a:off x="3418" y="1588"/>
                <a:ext cx="64" cy="6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s-ES" altLang="es-ES_tradnl" sz="1800"/>
              </a:p>
            </p:txBody>
          </p:sp>
          <p:sp>
            <p:nvSpPr>
              <p:cNvPr id="110662" name="Oval 13"/>
              <p:cNvSpPr>
                <a:spLocks noChangeArrowheads="1"/>
              </p:cNvSpPr>
              <p:nvPr/>
            </p:nvSpPr>
            <p:spPr bwMode="auto">
              <a:xfrm>
                <a:off x="3106" y="1348"/>
                <a:ext cx="64" cy="64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s-ES" altLang="es-ES_tradnl" sz="1800"/>
              </a:p>
            </p:txBody>
          </p:sp>
          <p:sp>
            <p:nvSpPr>
              <p:cNvPr id="110663" name="Oval 14"/>
              <p:cNvSpPr>
                <a:spLocks noChangeArrowheads="1"/>
              </p:cNvSpPr>
              <p:nvPr/>
            </p:nvSpPr>
            <p:spPr bwMode="auto">
              <a:xfrm>
                <a:off x="3742" y="1834"/>
                <a:ext cx="64" cy="64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s-ES" altLang="es-ES_tradnl" sz="1800"/>
              </a:p>
            </p:txBody>
          </p:sp>
        </p:grpSp>
        <p:grpSp>
          <p:nvGrpSpPr>
            <p:cNvPr id="110647" name="Group 15"/>
            <p:cNvGrpSpPr>
              <a:grpSpLocks/>
            </p:cNvGrpSpPr>
            <p:nvPr/>
          </p:nvGrpSpPr>
          <p:grpSpPr bwMode="auto">
            <a:xfrm>
              <a:off x="4276" y="1312"/>
              <a:ext cx="790" cy="628"/>
              <a:chOff x="4276" y="1312"/>
              <a:chExt cx="790" cy="628"/>
            </a:xfrm>
          </p:grpSpPr>
          <p:sp>
            <p:nvSpPr>
              <p:cNvPr id="110648" name="Rectangle 16"/>
              <p:cNvSpPr>
                <a:spLocks noChangeArrowheads="1"/>
              </p:cNvSpPr>
              <p:nvPr/>
            </p:nvSpPr>
            <p:spPr bwMode="auto">
              <a:xfrm>
                <a:off x="4276" y="1312"/>
                <a:ext cx="262" cy="62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rgbClr val="33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s-ES" altLang="es-ES_tradnl" sz="1800"/>
              </a:p>
            </p:txBody>
          </p:sp>
          <p:sp>
            <p:nvSpPr>
              <p:cNvPr id="110649" name="Rectangle 17"/>
              <p:cNvSpPr>
                <a:spLocks noChangeArrowheads="1"/>
              </p:cNvSpPr>
              <p:nvPr/>
            </p:nvSpPr>
            <p:spPr bwMode="auto">
              <a:xfrm>
                <a:off x="4804" y="1312"/>
                <a:ext cx="262" cy="62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rgbClr val="33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s-ES" altLang="es-ES_tradnl" sz="1800"/>
              </a:p>
            </p:txBody>
          </p:sp>
          <p:sp>
            <p:nvSpPr>
              <p:cNvPr id="110650" name="Rectangle 18"/>
              <p:cNvSpPr>
                <a:spLocks noChangeArrowheads="1"/>
              </p:cNvSpPr>
              <p:nvPr/>
            </p:nvSpPr>
            <p:spPr bwMode="auto">
              <a:xfrm>
                <a:off x="4540" y="1312"/>
                <a:ext cx="261" cy="628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rgbClr val="33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s-ES" altLang="es-ES_tradnl" sz="1800"/>
              </a:p>
            </p:txBody>
          </p:sp>
          <p:sp>
            <p:nvSpPr>
              <p:cNvPr id="110651" name="Oval 19"/>
              <p:cNvSpPr>
                <a:spLocks noChangeArrowheads="1"/>
              </p:cNvSpPr>
              <p:nvPr/>
            </p:nvSpPr>
            <p:spPr bwMode="auto">
              <a:xfrm>
                <a:off x="4366" y="1588"/>
                <a:ext cx="64" cy="6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s-ES" altLang="es-ES_tradnl" sz="1800"/>
              </a:p>
            </p:txBody>
          </p:sp>
          <p:sp>
            <p:nvSpPr>
              <p:cNvPr id="110652" name="Oval 20"/>
              <p:cNvSpPr>
                <a:spLocks noChangeArrowheads="1"/>
              </p:cNvSpPr>
              <p:nvPr/>
            </p:nvSpPr>
            <p:spPr bwMode="auto">
              <a:xfrm>
                <a:off x="4924" y="1588"/>
                <a:ext cx="64" cy="6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s-ES" altLang="es-ES_tradnl" sz="1800"/>
              </a:p>
            </p:txBody>
          </p:sp>
          <p:sp>
            <p:nvSpPr>
              <p:cNvPr id="110653" name="Oval 21"/>
              <p:cNvSpPr>
                <a:spLocks noChangeArrowheads="1"/>
              </p:cNvSpPr>
              <p:nvPr/>
            </p:nvSpPr>
            <p:spPr bwMode="auto">
              <a:xfrm>
                <a:off x="4630" y="1588"/>
                <a:ext cx="64" cy="64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s-ES" altLang="es-ES_tradnl" sz="1800"/>
              </a:p>
            </p:txBody>
          </p:sp>
          <p:sp>
            <p:nvSpPr>
              <p:cNvPr id="110654" name="Oval 22"/>
              <p:cNvSpPr>
                <a:spLocks noChangeArrowheads="1"/>
              </p:cNvSpPr>
              <p:nvPr/>
            </p:nvSpPr>
            <p:spPr bwMode="auto">
              <a:xfrm>
                <a:off x="4318" y="1348"/>
                <a:ext cx="64" cy="64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s-ES" altLang="es-ES_tradnl" sz="1800"/>
              </a:p>
            </p:txBody>
          </p:sp>
          <p:sp>
            <p:nvSpPr>
              <p:cNvPr id="110655" name="Oval 23"/>
              <p:cNvSpPr>
                <a:spLocks noChangeArrowheads="1"/>
              </p:cNvSpPr>
              <p:nvPr/>
            </p:nvSpPr>
            <p:spPr bwMode="auto">
              <a:xfrm>
                <a:off x="4954" y="1834"/>
                <a:ext cx="64" cy="64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s-ES" altLang="es-ES_tradnl" sz="1800"/>
              </a:p>
            </p:txBody>
          </p:sp>
        </p:grpSp>
      </p:grpSp>
      <p:sp>
        <p:nvSpPr>
          <p:cNvPr id="110597" name="Line 24"/>
          <p:cNvSpPr>
            <a:spLocks noChangeShapeType="1"/>
          </p:cNvSpPr>
          <p:nvPr/>
        </p:nvSpPr>
        <p:spPr bwMode="auto">
          <a:xfrm flipV="1">
            <a:off x="5980430" y="1734503"/>
            <a:ext cx="914400" cy="7715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110598" name="Line 25"/>
          <p:cNvSpPr>
            <a:spLocks noChangeShapeType="1"/>
          </p:cNvSpPr>
          <p:nvPr/>
        </p:nvSpPr>
        <p:spPr bwMode="auto">
          <a:xfrm flipV="1">
            <a:off x="4970780" y="1163003"/>
            <a:ext cx="0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110599" name="Line 26"/>
          <p:cNvSpPr>
            <a:spLocks noChangeShapeType="1"/>
          </p:cNvSpPr>
          <p:nvPr/>
        </p:nvSpPr>
        <p:spPr bwMode="auto">
          <a:xfrm>
            <a:off x="7904480" y="2496503"/>
            <a:ext cx="542925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110600" name="Line 27"/>
          <p:cNvSpPr>
            <a:spLocks noChangeShapeType="1"/>
          </p:cNvSpPr>
          <p:nvPr/>
        </p:nvSpPr>
        <p:spPr bwMode="auto">
          <a:xfrm flipH="1" flipV="1">
            <a:off x="8466455" y="1153478"/>
            <a:ext cx="3175" cy="13652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110601" name="Line 28"/>
          <p:cNvSpPr>
            <a:spLocks noChangeShapeType="1"/>
          </p:cNvSpPr>
          <p:nvPr/>
        </p:nvSpPr>
        <p:spPr bwMode="auto">
          <a:xfrm>
            <a:off x="4945380" y="1153478"/>
            <a:ext cx="1095375" cy="31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110602" name="Line 29"/>
          <p:cNvSpPr>
            <a:spLocks noChangeShapeType="1"/>
          </p:cNvSpPr>
          <p:nvPr/>
        </p:nvSpPr>
        <p:spPr bwMode="auto">
          <a:xfrm flipH="1">
            <a:off x="6742430" y="1172528"/>
            <a:ext cx="17399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98334" name="Rectangle 30"/>
          <p:cNvSpPr>
            <a:spLocks noChangeArrowheads="1"/>
          </p:cNvSpPr>
          <p:nvPr/>
        </p:nvSpPr>
        <p:spPr bwMode="auto">
          <a:xfrm>
            <a:off x="4440555" y="1412240"/>
            <a:ext cx="361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s-ES_tradnl" b="1" i="1">
                <a:effectLst>
                  <a:outerShdw blurRad="38100" dist="38100" dir="2700000" algn="tl">
                    <a:srgbClr val="C0C0C0"/>
                  </a:outerShdw>
                </a:effectLst>
                <a:latin typeface="Avalon" charset="0"/>
                <a:ea typeface="MS PGothic" charset="-128"/>
              </a:rPr>
              <a:t>+</a:t>
            </a:r>
          </a:p>
        </p:txBody>
      </p:sp>
      <p:sp>
        <p:nvSpPr>
          <p:cNvPr id="98335" name="Rectangle 31"/>
          <p:cNvSpPr>
            <a:spLocks noChangeArrowheads="1"/>
          </p:cNvSpPr>
          <p:nvPr/>
        </p:nvSpPr>
        <p:spPr bwMode="auto">
          <a:xfrm>
            <a:off x="6129655" y="2363153"/>
            <a:ext cx="285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s-ES_tradnl" b="1" i="1">
                <a:effectLst>
                  <a:outerShdw blurRad="38100" dist="38100" dir="2700000" algn="tl">
                    <a:srgbClr val="C0C0C0"/>
                  </a:outerShdw>
                </a:effectLst>
                <a:latin typeface="Avalon" charset="0"/>
                <a:ea typeface="MS PGothic" charset="-128"/>
              </a:rPr>
              <a:t>-</a:t>
            </a:r>
          </a:p>
        </p:txBody>
      </p:sp>
      <p:sp>
        <p:nvSpPr>
          <p:cNvPr id="98336" name="Rectangle 32"/>
          <p:cNvSpPr>
            <a:spLocks noChangeArrowheads="1"/>
          </p:cNvSpPr>
          <p:nvPr/>
        </p:nvSpPr>
        <p:spPr bwMode="auto">
          <a:xfrm>
            <a:off x="6383655" y="1399540"/>
            <a:ext cx="361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s-ES_tradnl" b="1" i="1">
                <a:effectLst>
                  <a:outerShdw blurRad="38100" dist="38100" dir="2700000" algn="tl">
                    <a:srgbClr val="C0C0C0"/>
                  </a:outerShdw>
                </a:effectLst>
                <a:latin typeface="Avalon" charset="0"/>
                <a:ea typeface="MS PGothic" charset="-128"/>
              </a:rPr>
              <a:t>+</a:t>
            </a:r>
          </a:p>
        </p:txBody>
      </p:sp>
      <p:sp>
        <p:nvSpPr>
          <p:cNvPr id="98337" name="Rectangle 33"/>
          <p:cNvSpPr>
            <a:spLocks noChangeArrowheads="1"/>
          </p:cNvSpPr>
          <p:nvPr/>
        </p:nvSpPr>
        <p:spPr bwMode="auto">
          <a:xfrm>
            <a:off x="7996555" y="2328228"/>
            <a:ext cx="285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s-ES_tradnl" b="1" i="1">
                <a:effectLst>
                  <a:outerShdw blurRad="38100" dist="38100" dir="2700000" algn="tl">
                    <a:srgbClr val="C0C0C0"/>
                  </a:outerShdw>
                </a:effectLst>
                <a:latin typeface="Avalon" charset="0"/>
                <a:ea typeface="MS PGothic" charset="-128"/>
              </a:rPr>
              <a:t>-</a:t>
            </a:r>
          </a:p>
        </p:txBody>
      </p:sp>
      <p:sp>
        <p:nvSpPr>
          <p:cNvPr id="110607" name="Rectangle 34"/>
          <p:cNvSpPr>
            <a:spLocks noChangeArrowheads="1"/>
          </p:cNvSpPr>
          <p:nvPr/>
        </p:nvSpPr>
        <p:spPr bwMode="auto">
          <a:xfrm>
            <a:off x="6104255" y="959803"/>
            <a:ext cx="590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s-ES_tradnl" sz="1800" b="1" i="1">
                <a:ea typeface="MS PGothic" charset="-128"/>
              </a:rPr>
              <a:t>12V</a:t>
            </a:r>
          </a:p>
        </p:txBody>
      </p:sp>
      <p:sp>
        <p:nvSpPr>
          <p:cNvPr id="110608" name="Rectangle 35"/>
          <p:cNvSpPr>
            <a:spLocks noChangeArrowheads="1"/>
          </p:cNvSpPr>
          <p:nvPr/>
        </p:nvSpPr>
        <p:spPr bwMode="auto">
          <a:xfrm>
            <a:off x="5364480" y="2653665"/>
            <a:ext cx="28067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s-ES_tradnl" sz="1800" b="1" i="1">
                <a:ea typeface="MS PGothic" charset="-128"/>
              </a:rPr>
              <a:t>(2 x T105 = 12V, 225 AH)</a:t>
            </a:r>
          </a:p>
        </p:txBody>
      </p:sp>
      <p:sp>
        <p:nvSpPr>
          <p:cNvPr id="98340" name="Rectangle 36"/>
          <p:cNvSpPr>
            <a:spLocks noChangeArrowheads="1"/>
          </p:cNvSpPr>
          <p:nvPr/>
        </p:nvSpPr>
        <p:spPr bwMode="auto">
          <a:xfrm>
            <a:off x="5699442" y="811819"/>
            <a:ext cx="361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s-ES_tradnl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valon" charset="0"/>
                <a:ea typeface="MS PGothic" charset="-128"/>
              </a:rPr>
              <a:t>+</a:t>
            </a:r>
          </a:p>
        </p:txBody>
      </p:sp>
      <p:sp>
        <p:nvSpPr>
          <p:cNvPr id="98341" name="Rectangle 37"/>
          <p:cNvSpPr>
            <a:spLocks noChangeArrowheads="1"/>
          </p:cNvSpPr>
          <p:nvPr/>
        </p:nvSpPr>
        <p:spPr bwMode="auto">
          <a:xfrm>
            <a:off x="6713855" y="776313"/>
            <a:ext cx="285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s-ES_tradnl" b="1" i="1">
                <a:effectLst>
                  <a:outerShdw blurRad="38100" dist="38100" dir="2700000" algn="tl">
                    <a:srgbClr val="C0C0C0"/>
                  </a:outerShdw>
                </a:effectLst>
                <a:latin typeface="Avalon" charset="0"/>
                <a:ea typeface="MS PGothic" charset="-128"/>
              </a:rPr>
              <a:t>-</a:t>
            </a:r>
          </a:p>
        </p:txBody>
      </p:sp>
      <p:grpSp>
        <p:nvGrpSpPr>
          <p:cNvPr id="110611" name="Group 73"/>
          <p:cNvGrpSpPr>
            <a:grpSpLocks/>
          </p:cNvGrpSpPr>
          <p:nvPr/>
        </p:nvGrpSpPr>
        <p:grpSpPr bwMode="auto">
          <a:xfrm>
            <a:off x="4906010" y="4064635"/>
            <a:ext cx="996950" cy="1254125"/>
            <a:chOff x="5200650" y="3851275"/>
            <a:chExt cx="996950" cy="1254125"/>
          </a:xfrm>
          <a:solidFill>
            <a:schemeClr val="tx1"/>
          </a:solidFill>
        </p:grpSpPr>
        <p:sp>
          <p:nvSpPr>
            <p:cNvPr id="110638" name="Rectangle 39"/>
            <p:cNvSpPr>
              <a:spLocks noChangeArrowheads="1"/>
            </p:cNvSpPr>
            <p:nvPr/>
          </p:nvSpPr>
          <p:spPr bwMode="auto">
            <a:xfrm>
              <a:off x="5200650" y="3851275"/>
              <a:ext cx="996950" cy="415925"/>
            </a:xfrm>
            <a:prstGeom prst="rect">
              <a:avLst/>
            </a:prstGeom>
            <a:grpFill/>
            <a:ln w="12700">
              <a:solidFill>
                <a:srgbClr val="33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s-ES" altLang="es-ES_tradnl" sz="1800"/>
            </a:p>
          </p:txBody>
        </p:sp>
        <p:sp>
          <p:nvSpPr>
            <p:cNvPr id="110639" name="Rectangle 40"/>
            <p:cNvSpPr>
              <a:spLocks noChangeArrowheads="1"/>
            </p:cNvSpPr>
            <p:nvPr/>
          </p:nvSpPr>
          <p:spPr bwMode="auto">
            <a:xfrm>
              <a:off x="5200650" y="4689475"/>
              <a:ext cx="996950" cy="415925"/>
            </a:xfrm>
            <a:prstGeom prst="rect">
              <a:avLst/>
            </a:prstGeom>
            <a:grpFill/>
            <a:ln w="12700">
              <a:solidFill>
                <a:srgbClr val="33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s-ES" altLang="es-ES_tradnl" sz="1800"/>
            </a:p>
          </p:txBody>
        </p:sp>
        <p:sp>
          <p:nvSpPr>
            <p:cNvPr id="110640" name="Rectangle 41"/>
            <p:cNvSpPr>
              <a:spLocks noChangeArrowheads="1"/>
            </p:cNvSpPr>
            <p:nvPr/>
          </p:nvSpPr>
          <p:spPr bwMode="auto">
            <a:xfrm>
              <a:off x="5200650" y="4270375"/>
              <a:ext cx="996950" cy="414338"/>
            </a:xfrm>
            <a:prstGeom prst="rect">
              <a:avLst/>
            </a:prstGeom>
            <a:grpFill/>
            <a:ln w="12700">
              <a:solidFill>
                <a:srgbClr val="33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s-ES" altLang="es-ES_tradnl" sz="1800"/>
            </a:p>
          </p:txBody>
        </p:sp>
        <p:sp>
          <p:nvSpPr>
            <p:cNvPr id="110641" name="Oval 42"/>
            <p:cNvSpPr>
              <a:spLocks noChangeArrowheads="1"/>
            </p:cNvSpPr>
            <p:nvPr/>
          </p:nvSpPr>
          <p:spPr bwMode="auto">
            <a:xfrm>
              <a:off x="5657850" y="3994150"/>
              <a:ext cx="101600" cy="101600"/>
            </a:xfrm>
            <a:prstGeom prst="ellipse">
              <a:avLst/>
            </a:prstGeom>
            <a:grpFill/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s-ES" altLang="es-ES_tradnl" sz="1800"/>
            </a:p>
          </p:txBody>
        </p:sp>
        <p:sp>
          <p:nvSpPr>
            <p:cNvPr id="110642" name="Oval 43"/>
            <p:cNvSpPr>
              <a:spLocks noChangeArrowheads="1"/>
            </p:cNvSpPr>
            <p:nvPr/>
          </p:nvSpPr>
          <p:spPr bwMode="auto">
            <a:xfrm>
              <a:off x="5657850" y="4879975"/>
              <a:ext cx="101600" cy="101600"/>
            </a:xfrm>
            <a:prstGeom prst="ellipse">
              <a:avLst/>
            </a:prstGeom>
            <a:grpFill/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s-ES" altLang="es-ES_tradnl" sz="1800"/>
            </a:p>
          </p:txBody>
        </p:sp>
        <p:sp>
          <p:nvSpPr>
            <p:cNvPr id="110643" name="Oval 44"/>
            <p:cNvSpPr>
              <a:spLocks noChangeArrowheads="1"/>
            </p:cNvSpPr>
            <p:nvPr/>
          </p:nvSpPr>
          <p:spPr bwMode="auto">
            <a:xfrm>
              <a:off x="5657850" y="4413250"/>
              <a:ext cx="101600" cy="101600"/>
            </a:xfrm>
            <a:prstGeom prst="ellipse">
              <a:avLst/>
            </a:prstGeom>
            <a:grpFill/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s-ES" altLang="es-ES_tradnl" sz="1800"/>
            </a:p>
          </p:txBody>
        </p:sp>
        <p:sp>
          <p:nvSpPr>
            <p:cNvPr id="110644" name="Oval 45"/>
            <p:cNvSpPr>
              <a:spLocks noChangeArrowheads="1"/>
            </p:cNvSpPr>
            <p:nvPr/>
          </p:nvSpPr>
          <p:spPr bwMode="auto">
            <a:xfrm>
              <a:off x="6038850" y="3917950"/>
              <a:ext cx="101600" cy="101600"/>
            </a:xfrm>
            <a:prstGeom prst="ellipse">
              <a:avLst/>
            </a:prstGeom>
            <a:grpFill/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s-ES" altLang="es-ES_tradnl" sz="1800"/>
            </a:p>
          </p:txBody>
        </p:sp>
        <p:sp>
          <p:nvSpPr>
            <p:cNvPr id="110645" name="Oval 46"/>
            <p:cNvSpPr>
              <a:spLocks noChangeArrowheads="1"/>
            </p:cNvSpPr>
            <p:nvPr/>
          </p:nvSpPr>
          <p:spPr bwMode="auto">
            <a:xfrm>
              <a:off x="5267325" y="4927600"/>
              <a:ext cx="101600" cy="101600"/>
            </a:xfrm>
            <a:prstGeom prst="ellipse">
              <a:avLst/>
            </a:prstGeom>
            <a:grpFill/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s-ES" altLang="es-ES_tradnl" sz="1800"/>
            </a:p>
          </p:txBody>
        </p:sp>
      </p:grpSp>
      <p:grpSp>
        <p:nvGrpSpPr>
          <p:cNvPr id="110612" name="Group 74"/>
          <p:cNvGrpSpPr>
            <a:grpSpLocks/>
          </p:cNvGrpSpPr>
          <p:nvPr/>
        </p:nvGrpSpPr>
        <p:grpSpPr bwMode="auto">
          <a:xfrm>
            <a:off x="6544310" y="4077335"/>
            <a:ext cx="996950" cy="1254125"/>
            <a:chOff x="6838950" y="3863975"/>
            <a:chExt cx="996950" cy="1254125"/>
          </a:xfrm>
          <a:solidFill>
            <a:schemeClr val="tx1"/>
          </a:solidFill>
        </p:grpSpPr>
        <p:sp>
          <p:nvSpPr>
            <p:cNvPr id="110630" name="Rectangle 48"/>
            <p:cNvSpPr>
              <a:spLocks noChangeArrowheads="1"/>
            </p:cNvSpPr>
            <p:nvPr/>
          </p:nvSpPr>
          <p:spPr bwMode="auto">
            <a:xfrm>
              <a:off x="6838950" y="3863975"/>
              <a:ext cx="996950" cy="415925"/>
            </a:xfrm>
            <a:prstGeom prst="rect">
              <a:avLst/>
            </a:prstGeom>
            <a:grpFill/>
            <a:ln w="12700">
              <a:solidFill>
                <a:srgbClr val="33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s-ES" altLang="es-ES_tradnl" sz="1800"/>
            </a:p>
          </p:txBody>
        </p:sp>
        <p:sp>
          <p:nvSpPr>
            <p:cNvPr id="110631" name="Rectangle 49"/>
            <p:cNvSpPr>
              <a:spLocks noChangeArrowheads="1"/>
            </p:cNvSpPr>
            <p:nvPr/>
          </p:nvSpPr>
          <p:spPr bwMode="auto">
            <a:xfrm>
              <a:off x="6838950" y="4702175"/>
              <a:ext cx="996950" cy="415925"/>
            </a:xfrm>
            <a:prstGeom prst="rect">
              <a:avLst/>
            </a:prstGeom>
            <a:grpFill/>
            <a:ln w="12700">
              <a:solidFill>
                <a:srgbClr val="33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s-ES" altLang="es-ES_tradnl" sz="1800"/>
            </a:p>
          </p:txBody>
        </p:sp>
        <p:sp>
          <p:nvSpPr>
            <p:cNvPr id="110632" name="Rectangle 50"/>
            <p:cNvSpPr>
              <a:spLocks noChangeArrowheads="1"/>
            </p:cNvSpPr>
            <p:nvPr/>
          </p:nvSpPr>
          <p:spPr bwMode="auto">
            <a:xfrm>
              <a:off x="6838950" y="4283075"/>
              <a:ext cx="996950" cy="414338"/>
            </a:xfrm>
            <a:prstGeom prst="rect">
              <a:avLst/>
            </a:prstGeom>
            <a:grpFill/>
            <a:ln w="12700">
              <a:solidFill>
                <a:srgbClr val="33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s-ES" altLang="es-ES_tradnl" sz="1800"/>
            </a:p>
          </p:txBody>
        </p:sp>
        <p:sp>
          <p:nvSpPr>
            <p:cNvPr id="110633" name="Oval 51"/>
            <p:cNvSpPr>
              <a:spLocks noChangeArrowheads="1"/>
            </p:cNvSpPr>
            <p:nvPr/>
          </p:nvSpPr>
          <p:spPr bwMode="auto">
            <a:xfrm>
              <a:off x="7296150" y="4006850"/>
              <a:ext cx="101600" cy="101600"/>
            </a:xfrm>
            <a:prstGeom prst="ellipse">
              <a:avLst/>
            </a:prstGeom>
            <a:grpFill/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s-ES" altLang="es-ES_tradnl" sz="1800"/>
            </a:p>
          </p:txBody>
        </p:sp>
        <p:sp>
          <p:nvSpPr>
            <p:cNvPr id="110634" name="Oval 52"/>
            <p:cNvSpPr>
              <a:spLocks noChangeArrowheads="1"/>
            </p:cNvSpPr>
            <p:nvPr/>
          </p:nvSpPr>
          <p:spPr bwMode="auto">
            <a:xfrm>
              <a:off x="7296150" y="4892675"/>
              <a:ext cx="101600" cy="101600"/>
            </a:xfrm>
            <a:prstGeom prst="ellipse">
              <a:avLst/>
            </a:prstGeom>
            <a:grpFill/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s-ES" altLang="es-ES_tradnl" sz="1800"/>
            </a:p>
          </p:txBody>
        </p:sp>
        <p:sp>
          <p:nvSpPr>
            <p:cNvPr id="110635" name="Oval 53"/>
            <p:cNvSpPr>
              <a:spLocks noChangeArrowheads="1"/>
            </p:cNvSpPr>
            <p:nvPr/>
          </p:nvSpPr>
          <p:spPr bwMode="auto">
            <a:xfrm>
              <a:off x="7296150" y="4425950"/>
              <a:ext cx="101600" cy="101600"/>
            </a:xfrm>
            <a:prstGeom prst="ellipse">
              <a:avLst/>
            </a:prstGeom>
            <a:grpFill/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s-ES" altLang="es-ES_tradnl" sz="1800"/>
            </a:p>
          </p:txBody>
        </p:sp>
        <p:sp>
          <p:nvSpPr>
            <p:cNvPr id="110636" name="Oval 54"/>
            <p:cNvSpPr>
              <a:spLocks noChangeArrowheads="1"/>
            </p:cNvSpPr>
            <p:nvPr/>
          </p:nvSpPr>
          <p:spPr bwMode="auto">
            <a:xfrm>
              <a:off x="7677150" y="3930650"/>
              <a:ext cx="101600" cy="101600"/>
            </a:xfrm>
            <a:prstGeom prst="ellipse">
              <a:avLst/>
            </a:prstGeom>
            <a:grpFill/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s-ES" altLang="es-ES_tradnl" sz="1800"/>
            </a:p>
          </p:txBody>
        </p:sp>
        <p:sp>
          <p:nvSpPr>
            <p:cNvPr id="110637" name="Oval 55"/>
            <p:cNvSpPr>
              <a:spLocks noChangeArrowheads="1"/>
            </p:cNvSpPr>
            <p:nvPr/>
          </p:nvSpPr>
          <p:spPr bwMode="auto">
            <a:xfrm>
              <a:off x="6905625" y="4940300"/>
              <a:ext cx="101600" cy="101600"/>
            </a:xfrm>
            <a:prstGeom prst="ellipse">
              <a:avLst/>
            </a:prstGeom>
            <a:grpFill/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s-ES" altLang="es-ES_tradnl" sz="1800"/>
            </a:p>
          </p:txBody>
        </p:sp>
      </p:grpSp>
      <p:sp>
        <p:nvSpPr>
          <p:cNvPr id="110613" name="Line 56"/>
          <p:cNvSpPr>
            <a:spLocks noChangeShapeType="1"/>
          </p:cNvSpPr>
          <p:nvPr/>
        </p:nvSpPr>
        <p:spPr bwMode="auto">
          <a:xfrm>
            <a:off x="5037773" y="5206048"/>
            <a:ext cx="0" cy="4476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110614" name="Line 57"/>
          <p:cNvSpPr>
            <a:spLocks noChangeShapeType="1"/>
          </p:cNvSpPr>
          <p:nvPr/>
        </p:nvSpPr>
        <p:spPr bwMode="auto">
          <a:xfrm>
            <a:off x="5037773" y="5634673"/>
            <a:ext cx="299085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110615" name="Line 58"/>
          <p:cNvSpPr>
            <a:spLocks noChangeShapeType="1"/>
          </p:cNvSpPr>
          <p:nvPr/>
        </p:nvSpPr>
        <p:spPr bwMode="auto">
          <a:xfrm>
            <a:off x="6685598" y="5215573"/>
            <a:ext cx="0" cy="419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110616" name="Line 59"/>
          <p:cNvSpPr>
            <a:spLocks noChangeShapeType="1"/>
          </p:cNvSpPr>
          <p:nvPr/>
        </p:nvSpPr>
        <p:spPr bwMode="auto">
          <a:xfrm flipV="1">
            <a:off x="5799773" y="3710623"/>
            <a:ext cx="0" cy="47625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110617" name="Line 60"/>
          <p:cNvSpPr>
            <a:spLocks noChangeShapeType="1"/>
          </p:cNvSpPr>
          <p:nvPr/>
        </p:nvSpPr>
        <p:spPr bwMode="auto">
          <a:xfrm>
            <a:off x="5774373" y="3732848"/>
            <a:ext cx="2282825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110618" name="Line 61"/>
          <p:cNvSpPr>
            <a:spLocks noChangeShapeType="1"/>
          </p:cNvSpPr>
          <p:nvPr/>
        </p:nvSpPr>
        <p:spPr bwMode="auto">
          <a:xfrm flipV="1">
            <a:off x="8038148" y="4986973"/>
            <a:ext cx="0" cy="6667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110619" name="Line 62"/>
          <p:cNvSpPr>
            <a:spLocks noChangeShapeType="1"/>
          </p:cNvSpPr>
          <p:nvPr/>
        </p:nvSpPr>
        <p:spPr bwMode="auto">
          <a:xfrm>
            <a:off x="8038148" y="3729673"/>
            <a:ext cx="0" cy="75723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98367" name="Rectangle 63"/>
          <p:cNvSpPr>
            <a:spLocks noChangeArrowheads="1"/>
          </p:cNvSpPr>
          <p:nvPr/>
        </p:nvSpPr>
        <p:spPr bwMode="auto">
          <a:xfrm>
            <a:off x="5469573" y="3694748"/>
            <a:ext cx="361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s-ES_tradnl" b="1" i="1">
                <a:effectLst>
                  <a:outerShdw blurRad="38100" dist="38100" dir="2700000" algn="tl">
                    <a:srgbClr val="C0C0C0"/>
                  </a:outerShdw>
                </a:effectLst>
                <a:latin typeface="Avalon" charset="0"/>
                <a:ea typeface="MS PGothic" charset="-128"/>
              </a:rPr>
              <a:t>+</a:t>
            </a:r>
          </a:p>
        </p:txBody>
      </p:sp>
      <p:sp>
        <p:nvSpPr>
          <p:cNvPr id="98368" name="Rectangle 64"/>
          <p:cNvSpPr>
            <a:spLocks noChangeArrowheads="1"/>
          </p:cNvSpPr>
          <p:nvPr/>
        </p:nvSpPr>
        <p:spPr bwMode="auto">
          <a:xfrm>
            <a:off x="7060248" y="3742373"/>
            <a:ext cx="361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s-ES_tradnl" b="1" i="1">
                <a:effectLst>
                  <a:outerShdw blurRad="38100" dist="38100" dir="2700000" algn="tl">
                    <a:srgbClr val="C0C0C0"/>
                  </a:outerShdw>
                </a:effectLst>
                <a:latin typeface="Avalon" charset="0"/>
                <a:ea typeface="MS PGothic" charset="-128"/>
              </a:rPr>
              <a:t>+</a:t>
            </a:r>
          </a:p>
        </p:txBody>
      </p:sp>
      <p:sp>
        <p:nvSpPr>
          <p:cNvPr id="110622" name="Line 65"/>
          <p:cNvSpPr>
            <a:spLocks noChangeShapeType="1"/>
          </p:cNvSpPr>
          <p:nvPr/>
        </p:nvSpPr>
        <p:spPr bwMode="auto">
          <a:xfrm flipV="1">
            <a:off x="7447598" y="3729673"/>
            <a:ext cx="0" cy="466725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98370" name="Rectangle 66"/>
          <p:cNvSpPr>
            <a:spLocks noChangeArrowheads="1"/>
          </p:cNvSpPr>
          <p:nvPr/>
        </p:nvSpPr>
        <p:spPr bwMode="auto">
          <a:xfrm>
            <a:off x="5040948" y="5180648"/>
            <a:ext cx="285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s-ES_tradnl" b="1" i="1">
                <a:effectLst>
                  <a:outerShdw blurRad="38100" dist="38100" dir="2700000" algn="tl">
                    <a:srgbClr val="C0C0C0"/>
                  </a:outerShdw>
                </a:effectLst>
                <a:latin typeface="Avalon" charset="0"/>
                <a:ea typeface="MS PGothic" charset="-128"/>
              </a:rPr>
              <a:t>-</a:t>
            </a:r>
          </a:p>
        </p:txBody>
      </p:sp>
      <p:sp>
        <p:nvSpPr>
          <p:cNvPr id="98371" name="Rectangle 67"/>
          <p:cNvSpPr>
            <a:spLocks noChangeArrowheads="1"/>
          </p:cNvSpPr>
          <p:nvPr/>
        </p:nvSpPr>
        <p:spPr bwMode="auto">
          <a:xfrm>
            <a:off x="6688773" y="5190173"/>
            <a:ext cx="285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s-ES_tradnl" b="1" i="1">
                <a:effectLst>
                  <a:outerShdw blurRad="38100" dist="38100" dir="2700000" algn="tl">
                    <a:srgbClr val="C0C0C0"/>
                  </a:outerShdw>
                </a:effectLst>
                <a:latin typeface="Avalon" charset="0"/>
                <a:ea typeface="MS PGothic" charset="-128"/>
              </a:rPr>
              <a:t>-</a:t>
            </a:r>
          </a:p>
        </p:txBody>
      </p:sp>
      <p:sp>
        <p:nvSpPr>
          <p:cNvPr id="110625" name="Rectangle 68"/>
          <p:cNvSpPr>
            <a:spLocks noChangeArrowheads="1"/>
          </p:cNvSpPr>
          <p:nvPr/>
        </p:nvSpPr>
        <p:spPr bwMode="auto">
          <a:xfrm>
            <a:off x="7774623" y="4486910"/>
            <a:ext cx="463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s-ES_tradnl" sz="1800" b="1" i="1">
                <a:ea typeface="MS PGothic" charset="-128"/>
              </a:rPr>
              <a:t>6V</a:t>
            </a:r>
          </a:p>
        </p:txBody>
      </p:sp>
      <p:sp>
        <p:nvSpPr>
          <p:cNvPr id="110626" name="Rectangle 69"/>
          <p:cNvSpPr>
            <a:spLocks noChangeArrowheads="1"/>
          </p:cNvSpPr>
          <p:nvPr/>
        </p:nvSpPr>
        <p:spPr bwMode="auto">
          <a:xfrm>
            <a:off x="5090160" y="5677535"/>
            <a:ext cx="2616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s-ES_tradnl" sz="1800" b="1" i="1">
                <a:ea typeface="MS PGothic" charset="-128"/>
              </a:rPr>
              <a:t>(2 x T105 = 6V, 450AH)</a:t>
            </a:r>
          </a:p>
        </p:txBody>
      </p:sp>
      <p:sp>
        <p:nvSpPr>
          <p:cNvPr id="98374" name="Rectangle 70"/>
          <p:cNvSpPr>
            <a:spLocks noChangeArrowheads="1"/>
          </p:cNvSpPr>
          <p:nvPr/>
        </p:nvSpPr>
        <p:spPr bwMode="auto">
          <a:xfrm>
            <a:off x="7682548" y="4199573"/>
            <a:ext cx="361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s-ES_tradnl" b="1" i="1">
                <a:effectLst>
                  <a:outerShdw blurRad="38100" dist="38100" dir="2700000" algn="tl">
                    <a:srgbClr val="C0C0C0"/>
                  </a:outerShdw>
                </a:effectLst>
                <a:latin typeface="Avalon" charset="0"/>
                <a:ea typeface="MS PGothic" charset="-128"/>
              </a:rPr>
              <a:t>+</a:t>
            </a:r>
          </a:p>
        </p:txBody>
      </p:sp>
      <p:sp>
        <p:nvSpPr>
          <p:cNvPr id="98375" name="Rectangle 71"/>
          <p:cNvSpPr>
            <a:spLocks noChangeArrowheads="1"/>
          </p:cNvSpPr>
          <p:nvPr/>
        </p:nvSpPr>
        <p:spPr bwMode="auto">
          <a:xfrm>
            <a:off x="7742873" y="4618673"/>
            <a:ext cx="285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s-ES_tradnl" b="1" i="1">
                <a:effectLst>
                  <a:outerShdw blurRad="38100" dist="38100" dir="2700000" algn="tl">
                    <a:srgbClr val="C0C0C0"/>
                  </a:outerShdw>
                </a:effectLst>
                <a:latin typeface="Avalon" charset="0"/>
                <a:ea typeface="MS PGothic" charset="-128"/>
              </a:rPr>
              <a:t>-</a:t>
            </a:r>
          </a:p>
        </p:txBody>
      </p:sp>
      <p:sp>
        <p:nvSpPr>
          <p:cNvPr id="73" name="Rectangle 3"/>
          <p:cNvSpPr>
            <a:spLocks noChangeArrowheads="1"/>
          </p:cNvSpPr>
          <p:nvPr/>
        </p:nvSpPr>
        <p:spPr bwMode="auto">
          <a:xfrm>
            <a:off x="576263" y="1528128"/>
            <a:ext cx="3767348" cy="1200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>
              <a:defRPr/>
            </a:pPr>
            <a:r>
              <a:rPr lang="es-ES" sz="2400" b="1" i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ＭＳ Ｐゴシック" pitchFamily="-80" charset="-128"/>
                <a:cs typeface="Arial" pitchFamily="34" charset="0"/>
              </a:rPr>
              <a:t>Circuito en Serie</a:t>
            </a:r>
          </a:p>
          <a:p>
            <a:pPr eaLnBrk="0" hangingPunct="0">
              <a:buClr>
                <a:srgbClr val="800000"/>
              </a:buClr>
              <a:buFontTx/>
              <a:buChar char="•"/>
              <a:defRPr/>
            </a:pPr>
            <a:r>
              <a:rPr lang="es-ES" sz="2400" i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pitchFamily="-80" charset="-128"/>
                <a:cs typeface="Arial" pitchFamily="34" charset="0"/>
              </a:rPr>
              <a:t> </a:t>
            </a:r>
            <a:r>
              <a:rPr lang="es-ES" sz="24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ＭＳ Ｐゴシック" pitchFamily="-80" charset="-128"/>
                <a:cs typeface="Arial" pitchFamily="34" charset="0"/>
              </a:rPr>
              <a:t>El voltaje se suma</a:t>
            </a:r>
          </a:p>
          <a:p>
            <a:pPr eaLnBrk="0" hangingPunct="0">
              <a:buClr>
                <a:srgbClr val="800000"/>
              </a:buClr>
              <a:buFontTx/>
              <a:buChar char="•"/>
              <a:defRPr/>
            </a:pPr>
            <a:r>
              <a:rPr lang="es-ES" sz="24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ＭＳ Ｐゴシック" pitchFamily="-80" charset="-128"/>
                <a:cs typeface="Arial" pitchFamily="34" charset="0"/>
              </a:rPr>
              <a:t> La corriente se mantiene</a:t>
            </a:r>
            <a:endParaRPr lang="es-ES" sz="2400">
              <a:solidFill>
                <a:schemeClr val="tx1">
                  <a:lumMod val="65000"/>
                  <a:lumOff val="35000"/>
                </a:schemeClr>
              </a:solidFill>
              <a:latin typeface="Avalon" charset="0"/>
              <a:ea typeface="ＭＳ Ｐゴシック" pitchFamily="-80" charset="-128"/>
              <a:cs typeface="Arial" pitchFamily="34" charset="0"/>
            </a:endParaRPr>
          </a:p>
        </p:txBody>
      </p:sp>
      <p:sp>
        <p:nvSpPr>
          <p:cNvPr id="74" name="Rectangle 4"/>
          <p:cNvSpPr>
            <a:spLocks noChangeArrowheads="1"/>
          </p:cNvSpPr>
          <p:nvPr/>
        </p:nvSpPr>
        <p:spPr bwMode="auto">
          <a:xfrm>
            <a:off x="637223" y="4094480"/>
            <a:ext cx="3395452" cy="1200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>
              <a:defRPr/>
            </a:pPr>
            <a:r>
              <a:rPr lang="es-ES" sz="24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ＭＳ Ｐゴシック" pitchFamily="-80" charset="-128"/>
                <a:cs typeface="Arial" pitchFamily="34" charset="0"/>
              </a:rPr>
              <a:t>Circuito en Paralelo</a:t>
            </a:r>
            <a:endParaRPr lang="es-ES" sz="2400" i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ea typeface="ＭＳ Ｐゴシック" pitchFamily="-80" charset="-128"/>
              <a:cs typeface="Arial" pitchFamily="34" charset="0"/>
            </a:endParaRPr>
          </a:p>
          <a:p>
            <a:pPr eaLnBrk="0" hangingPunct="0">
              <a:buClr>
                <a:srgbClr val="800000"/>
              </a:buClr>
              <a:buFontTx/>
              <a:buChar char="•"/>
              <a:defRPr/>
            </a:pPr>
            <a:r>
              <a:rPr lang="es-ES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pitchFamily="-80" charset="-128"/>
                <a:cs typeface="Arial" pitchFamily="34" charset="0"/>
              </a:rPr>
              <a:t> </a:t>
            </a:r>
            <a:r>
              <a:rPr lang="es-E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ＭＳ Ｐゴシック" pitchFamily="-80" charset="-128"/>
                <a:cs typeface="Arial" pitchFamily="34" charset="0"/>
              </a:rPr>
              <a:t>El voltaje se mantiene</a:t>
            </a:r>
          </a:p>
          <a:p>
            <a:pPr eaLnBrk="0" hangingPunct="0">
              <a:buClr>
                <a:srgbClr val="800000"/>
              </a:buClr>
              <a:buFontTx/>
              <a:buChar char="•"/>
              <a:defRPr/>
            </a:pPr>
            <a:r>
              <a:rPr lang="es-E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ＭＳ Ｐゴシック" pitchFamily="-80" charset="-128"/>
                <a:cs typeface="Arial" pitchFamily="34" charset="0"/>
              </a:rPr>
              <a:t> La corriente se suma</a:t>
            </a:r>
            <a:endParaRPr lang="es-ES" sz="24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ea typeface="ＭＳ Ｐゴシック" pitchFamily="-80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88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262" y="1136943"/>
            <a:ext cx="2902568" cy="44205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09600" y="1371111"/>
            <a:ext cx="4297680" cy="418640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defRPr/>
            </a:pPr>
            <a:r>
              <a:rPr lang="es-ES" b="1" i="1" dirty="0" smtClean="0">
                <a:latin typeface="Arial" charset="0"/>
                <a:ea typeface="MS PGothic" charset="0"/>
                <a:cs typeface="MS PGothic" charset="0"/>
              </a:rPr>
              <a:t>Serie-Paralelo</a:t>
            </a:r>
          </a:p>
          <a:p>
            <a:pPr>
              <a:defRPr/>
            </a:pPr>
            <a:r>
              <a:rPr lang="es-ES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MS PGothic" charset="0"/>
                <a:cs typeface="MS PGothic" charset="0"/>
              </a:rPr>
              <a:t> </a:t>
            </a:r>
            <a:r>
              <a:rPr lang="es-ES" dirty="0" smtClean="0">
                <a:latin typeface="Arial" charset="0"/>
                <a:ea typeface="MS PGothic" charset="0"/>
                <a:cs typeface="MS PGothic" charset="0"/>
              </a:rPr>
              <a:t>Voltaje se suma</a:t>
            </a:r>
          </a:p>
          <a:p>
            <a:pPr>
              <a:defRPr/>
            </a:pPr>
            <a:r>
              <a:rPr lang="es-ES" dirty="0" smtClean="0">
                <a:latin typeface="Arial" charset="0"/>
                <a:ea typeface="MS PGothic" charset="0"/>
                <a:cs typeface="MS PGothic" charset="0"/>
              </a:rPr>
              <a:t> Corriente se suma</a:t>
            </a:r>
          </a:p>
          <a:p>
            <a:pPr marL="0" indent="0">
              <a:buNone/>
              <a:defRPr/>
            </a:pPr>
            <a:endParaRPr lang="es-ES" dirty="0" smtClean="0">
              <a:latin typeface="Avalon" charset="0"/>
              <a:ea typeface="MS PGothic" charset="0"/>
              <a:cs typeface="MS PGothic" charset="0"/>
            </a:endParaRPr>
          </a:p>
          <a:p>
            <a:pPr>
              <a:buFontTx/>
              <a:buNone/>
              <a:defRPr/>
            </a:pPr>
            <a:r>
              <a:rPr lang="es-ES" dirty="0" smtClean="0">
                <a:latin typeface="Avalon" charset="0"/>
                <a:ea typeface="MS PGothic" charset="0"/>
                <a:cs typeface="MS PGothic" charset="0"/>
              </a:rPr>
              <a:t>T-105: </a:t>
            </a:r>
            <a:r>
              <a:rPr lang="es-ES" dirty="0" smtClean="0">
                <a:latin typeface="Arial" charset="0"/>
                <a:cs typeface="Arial" charset="0"/>
              </a:rPr>
              <a:t>12V – 450 AH</a:t>
            </a:r>
            <a:endParaRPr lang="es-ES" dirty="0">
              <a:latin typeface="Arial" charset="0"/>
              <a:cs typeface="Arial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22543"/>
            <a:ext cx="9144000" cy="6175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_tradnl" sz="2800" b="1" smtClean="0">
                <a:solidFill>
                  <a:schemeClr val="bg1"/>
                </a:solidFill>
                <a:latin typeface="Calibri" charset="0"/>
              </a:rPr>
              <a:t>Conexiones en Serie y Paralelo</a:t>
            </a:r>
            <a:endParaRPr lang="es-ES" altLang="es-ES_tradnl" sz="2800" b="1" dirty="0">
              <a:solidFill>
                <a:schemeClr val="bg1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18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4"/>
          <p:cNvSpPr>
            <a:spLocks noChangeArrowheads="1"/>
          </p:cNvSpPr>
          <p:nvPr/>
        </p:nvSpPr>
        <p:spPr bwMode="auto">
          <a:xfrm>
            <a:off x="1737360" y="5604828"/>
            <a:ext cx="3403600" cy="307777"/>
          </a:xfrm>
          <a:prstGeom prst="rect">
            <a:avLst/>
          </a:prstGeom>
          <a:solidFill>
            <a:schemeClr val="tx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 smtClean="0">
                <a:solidFill>
                  <a:schemeClr val="bg1"/>
                </a:solidFill>
              </a:rPr>
              <a:t>No </a:t>
            </a:r>
            <a:r>
              <a:rPr lang="en-US" sz="1400" b="1" dirty="0" err="1" smtClean="0">
                <a:solidFill>
                  <a:schemeClr val="bg1"/>
                </a:solidFill>
              </a:rPr>
              <a:t>recomendable</a:t>
            </a:r>
            <a:r>
              <a:rPr lang="en-US" sz="1400" b="1" dirty="0" smtClean="0">
                <a:solidFill>
                  <a:schemeClr val="bg1"/>
                </a:solidFill>
              </a:rPr>
              <a:t> mas de 1 </a:t>
            </a:r>
            <a:r>
              <a:rPr lang="en-US" sz="1400" b="1" dirty="0" err="1" smtClean="0">
                <a:solidFill>
                  <a:schemeClr val="bg1"/>
                </a:solidFill>
              </a:rPr>
              <a:t>paralelo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0"/>
            <a:ext cx="9144000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_tradnl" sz="2800" b="1" smtClean="0">
                <a:solidFill>
                  <a:schemeClr val="bg1"/>
                </a:solidFill>
                <a:latin typeface="Calibri" charset="0"/>
              </a:rPr>
              <a:t>Problemas en Conexiones Serie &amp; Paralelo</a:t>
            </a:r>
            <a:endParaRPr lang="es-ES" altLang="es-ES_tradnl" sz="2800" b="1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8" name="Imagen 6" descr="Series-Parallel connection diagram Españo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" t="8564" r="3978" b="8615"/>
          <a:stretch/>
        </p:blipFill>
        <p:spPr bwMode="auto">
          <a:xfrm>
            <a:off x="697336" y="872332"/>
            <a:ext cx="7972848" cy="5125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516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7056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s-ES" altLang="es-ES_tradnl" sz="2400" b="1" smtClean="0">
                <a:solidFill>
                  <a:schemeClr val="bg1"/>
                </a:solidFill>
                <a:latin typeface="Calibri" charset="0"/>
              </a:rPr>
              <a:t>Soluciones en Conexiones Series &amp; Paralelo</a:t>
            </a:r>
            <a:endParaRPr lang="es-ES" altLang="es-ES_tradnl" sz="2400" b="1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9" name="Imagen 8" descr="Paralel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3" y="1297400"/>
            <a:ext cx="8764587" cy="2779300"/>
          </a:xfrm>
          <a:prstGeom prst="rect">
            <a:avLst/>
          </a:prstGeom>
          <a:solidFill>
            <a:schemeClr val="accent6"/>
          </a:solidFill>
          <a:ln w="38100" cmpd="sng">
            <a:solidFill>
              <a:schemeClr val="tx1"/>
            </a:solidFill>
          </a:ln>
        </p:spPr>
      </p:pic>
      <p:pic>
        <p:nvPicPr>
          <p:cNvPr id="116742" name="Imagen 9" descr="aa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087" y="4200786"/>
            <a:ext cx="5192713" cy="16446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4"/>
          <p:cNvSpPr>
            <a:spLocks noChangeArrowheads="1"/>
          </p:cNvSpPr>
          <p:nvPr/>
        </p:nvSpPr>
        <p:spPr bwMode="auto">
          <a:xfrm>
            <a:off x="516572" y="4560537"/>
            <a:ext cx="2724467" cy="584775"/>
          </a:xfrm>
          <a:prstGeom prst="rect">
            <a:avLst/>
          </a:prstGeom>
          <a:solidFill>
            <a:srgbClr val="FFDC35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cs typeface="Arial" charset="0"/>
              </a:rPr>
              <a:t>Utilizar</a:t>
            </a:r>
            <a:r>
              <a:rPr lang="en-US" sz="1600" b="1" dirty="0" smtClean="0">
                <a:cs typeface="Arial" charset="0"/>
              </a:rPr>
              <a:t> BARRAS DE COBRE, </a:t>
            </a:r>
            <a:endParaRPr lang="en-US" sz="1600" b="1" dirty="0" smtClean="0">
              <a:cs typeface="Arial" charset="0"/>
            </a:endParaRPr>
          </a:p>
          <a:p>
            <a:pPr algn="ctr"/>
            <a:r>
              <a:rPr lang="en-US" sz="1600" b="1" dirty="0" err="1" smtClean="0">
                <a:cs typeface="Arial" charset="0"/>
              </a:rPr>
              <a:t>varios</a:t>
            </a:r>
            <a:r>
              <a:rPr lang="en-US" sz="1600" b="1" dirty="0" smtClean="0">
                <a:cs typeface="Arial" charset="0"/>
              </a:rPr>
              <a:t> </a:t>
            </a:r>
            <a:r>
              <a:rPr lang="en-US" sz="1600" b="1" dirty="0" err="1" smtClean="0">
                <a:cs typeface="Arial" charset="0"/>
              </a:rPr>
              <a:t>paralelos</a:t>
            </a:r>
            <a:r>
              <a:rPr lang="en-US" sz="1600" b="1" dirty="0" smtClean="0">
                <a:cs typeface="Arial" charset="0"/>
              </a:rPr>
              <a:t> (4)</a:t>
            </a:r>
            <a:endParaRPr lang="en-US" sz="1600" b="1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67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648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s-ES_tradnl" sz="2800" b="1" dirty="0" err="1" smtClean="0">
                <a:solidFill>
                  <a:schemeClr val="bg1"/>
                </a:solidFill>
                <a:latin typeface="Calibri" charset="0"/>
              </a:rPr>
              <a:t>Introducción</a:t>
            </a:r>
            <a:r>
              <a:rPr lang="en-US" altLang="es-ES_tradnl" sz="2800" b="1" dirty="0" smtClean="0">
                <a:solidFill>
                  <a:schemeClr val="bg1"/>
                </a:solidFill>
                <a:latin typeface="Calibri" charset="0"/>
              </a:rPr>
              <a:t> BAE</a:t>
            </a:r>
            <a:endParaRPr lang="en-US" altLang="es-ES_tradnl" sz="2800" b="1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1282700"/>
            <a:ext cx="3201639" cy="431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041" y="1282700"/>
            <a:ext cx="4943959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87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/>
          <p:cNvSpPr>
            <a:spLocks noChangeArrowheads="1"/>
          </p:cNvSpPr>
          <p:nvPr/>
        </p:nvSpPr>
        <p:spPr bwMode="auto">
          <a:xfrm>
            <a:off x="947738" y="1997710"/>
            <a:ext cx="7827962" cy="2062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ts val="600"/>
              </a:spcBef>
              <a:spcAft>
                <a:spcPts val="1800"/>
              </a:spcAft>
            </a:pPr>
            <a:r>
              <a:rPr lang="es-ES" sz="54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Tipos de Problemas </a:t>
            </a:r>
          </a:p>
          <a:p>
            <a:pPr algn="ctr">
              <a:spcBef>
                <a:spcPts val="600"/>
              </a:spcBef>
              <a:spcAft>
                <a:spcPts val="1800"/>
              </a:spcAft>
            </a:pPr>
            <a:r>
              <a:rPr lang="es-ES" sz="54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 Baterías</a:t>
            </a:r>
            <a:endParaRPr lang="es-ES" sz="5400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778325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3"/>
          <p:cNvSpPr>
            <a:spLocks noChangeArrowheads="1"/>
          </p:cNvSpPr>
          <p:nvPr/>
        </p:nvSpPr>
        <p:spPr bwMode="auto">
          <a:xfrm>
            <a:off x="0" y="1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s-ES_tradnl" sz="2800" b="1" dirty="0">
                <a:solidFill>
                  <a:schemeClr val="bg1"/>
                </a:solidFill>
                <a:latin typeface="Calibri" charset="0"/>
              </a:rPr>
              <a:t>Good Plate Examples</a:t>
            </a:r>
          </a:p>
        </p:txBody>
      </p:sp>
      <p:pic>
        <p:nvPicPr>
          <p:cNvPr id="122882" name="Picture 3" descr="\\trojanbattery.com\users\LI_Users\vhall\My Pictures\Good Negative Pla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8" y="1223408"/>
            <a:ext cx="3760152" cy="366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3" name="Picture 4" descr="\\trojanbattery.com\users\LI_Users\vhall\My Pictures\Good Positive Pla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580" y="946929"/>
            <a:ext cx="3232382" cy="3935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4" name="TextBox 1"/>
          <p:cNvSpPr txBox="1">
            <a:spLocks noChangeArrowheads="1"/>
          </p:cNvSpPr>
          <p:nvPr/>
        </p:nvSpPr>
        <p:spPr bwMode="auto">
          <a:xfrm>
            <a:off x="679768" y="5034956"/>
            <a:ext cx="32623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s-ES_tradnl" dirty="0"/>
              <a:t>Good Negative Plate</a:t>
            </a:r>
          </a:p>
        </p:txBody>
      </p:sp>
      <p:sp>
        <p:nvSpPr>
          <p:cNvPr id="122885" name="TextBox 9"/>
          <p:cNvSpPr txBox="1">
            <a:spLocks noChangeArrowheads="1"/>
          </p:cNvSpPr>
          <p:nvPr/>
        </p:nvSpPr>
        <p:spPr bwMode="auto">
          <a:xfrm>
            <a:off x="5275580" y="5035450"/>
            <a:ext cx="31056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s-ES_tradnl" dirty="0"/>
              <a:t>Good Positive Plate</a:t>
            </a:r>
          </a:p>
        </p:txBody>
      </p:sp>
    </p:spTree>
    <p:extLst>
      <p:ext uri="{BB962C8B-B14F-4D97-AF65-F5344CB8AC3E}">
        <p14:creationId xmlns:p14="http://schemas.microsoft.com/office/powerpoint/2010/main" val="16719818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3"/>
          <p:cNvSpPr>
            <a:spLocks noChangeArrowheads="1"/>
          </p:cNvSpPr>
          <p:nvPr/>
        </p:nvSpPr>
        <p:spPr bwMode="auto">
          <a:xfrm>
            <a:off x="48075" y="6984"/>
            <a:ext cx="9095925" cy="673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s-ES" altLang="es-ES_tradnl" b="1" smtClean="0">
                <a:solidFill>
                  <a:schemeClr val="bg1"/>
                </a:solidFill>
                <a:latin typeface="Calibri" charset="0"/>
              </a:rPr>
              <a:t>Cortos por Desprendimientos de Materia Activa</a:t>
            </a:r>
            <a:endParaRPr lang="es-ES" altLang="es-ES_tradnl" b="1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12390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8" y="1140460"/>
            <a:ext cx="3866233" cy="305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379" y="1145541"/>
            <a:ext cx="4415634" cy="2898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363035" y="4396899"/>
            <a:ext cx="84772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s-ES" dirty="0" smtClean="0"/>
              <a:t>Típico fallo al final de la vida. </a:t>
            </a:r>
          </a:p>
          <a:p>
            <a:pPr algn="ctr"/>
            <a:r>
              <a:rPr lang="es-ES" dirty="0" smtClean="0"/>
              <a:t>Si se diera antes del final de la vida,  sería debido a descargas profundas.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9131863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3"/>
          <p:cNvSpPr>
            <a:spLocks noChangeArrowheads="1"/>
          </p:cNvSpPr>
          <p:nvPr/>
        </p:nvSpPr>
        <p:spPr bwMode="auto">
          <a:xfrm>
            <a:off x="0" y="45085"/>
            <a:ext cx="91440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s-ES" altLang="es-ES_tradnl" sz="2800" b="1" dirty="0" smtClean="0">
                <a:solidFill>
                  <a:schemeClr val="bg1"/>
                </a:solidFill>
                <a:latin typeface="Calibri" charset="0"/>
              </a:rPr>
              <a:t>Corrosión en Placa Positiva</a:t>
            </a:r>
            <a:endParaRPr lang="es-ES" altLang="es-ES_tradnl" sz="2800" b="1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12493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103" y="1136015"/>
            <a:ext cx="36449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28" y="1243965"/>
            <a:ext cx="3995737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735013" y="4878943"/>
            <a:ext cx="79565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s-ES" sz="2000" dirty="0" smtClean="0"/>
              <a:t>Es debida a altas temperaturas y sobrecargas continuadas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150222385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3"/>
          <p:cNvSpPr>
            <a:spLocks noChangeArrowheads="1"/>
          </p:cNvSpPr>
          <p:nvPr/>
        </p:nvSpPr>
        <p:spPr bwMode="auto">
          <a:xfrm>
            <a:off x="0" y="34925"/>
            <a:ext cx="91440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s-ES" altLang="es-ES_tradnl" sz="2800" b="1" dirty="0" smtClean="0">
                <a:solidFill>
                  <a:schemeClr val="bg1"/>
                </a:solidFill>
                <a:latin typeface="Calibri" charset="0"/>
              </a:rPr>
              <a:t>Nivel de Electrolito Incorrecto</a:t>
            </a:r>
            <a:endParaRPr lang="es-ES" altLang="es-ES_tradnl" sz="2800" b="1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4506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3" y="1153160"/>
            <a:ext cx="3897312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506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920" y="1192848"/>
            <a:ext cx="3827463" cy="286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860425" y="4405313"/>
            <a:ext cx="32115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s-ES" sz="1800" smtClean="0"/>
              <a:t>La linea de electrolito es visible.</a:t>
            </a:r>
            <a:endParaRPr lang="es-ES" sz="1800"/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4864735" y="4263073"/>
            <a:ext cx="41259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s-ES" sz="1800" smtClean="0"/>
              <a:t>El separador se funde con la placa donde no habia electrolito, debido a las altas temperaturas creadas.</a:t>
            </a:r>
            <a:endParaRPr lang="es-ES" sz="1800"/>
          </a:p>
        </p:txBody>
      </p:sp>
    </p:spTree>
    <p:extLst>
      <p:ext uri="{BB962C8B-B14F-4D97-AF65-F5344CB8AC3E}">
        <p14:creationId xmlns:p14="http://schemas.microsoft.com/office/powerpoint/2010/main" val="205849281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3"/>
          <p:cNvSpPr>
            <a:spLocks noChangeArrowheads="1"/>
          </p:cNvSpPr>
          <p:nvPr/>
        </p:nvSpPr>
        <p:spPr bwMode="auto">
          <a:xfrm>
            <a:off x="0" y="197485"/>
            <a:ext cx="9144000" cy="46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s-ES" altLang="es-ES_tradnl" sz="2800" b="1" smtClean="0">
                <a:solidFill>
                  <a:schemeClr val="bg1"/>
                </a:solidFill>
                <a:latin typeface="Calibri" charset="0"/>
              </a:rPr>
              <a:t>Malas Conexiones</a:t>
            </a:r>
            <a:endParaRPr lang="es-ES" altLang="es-ES_tradnl" sz="2800" b="1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126978" name="Imagen 1" descr="Hydroturf 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96" y="975706"/>
            <a:ext cx="4068619" cy="3051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79" name="Imagen 2" descr="Hydroturf 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967" y="945656"/>
            <a:ext cx="4109186" cy="3081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4"/>
          <p:cNvSpPr txBox="1">
            <a:spLocks noChangeArrowheads="1"/>
          </p:cNvSpPr>
          <p:nvPr/>
        </p:nvSpPr>
        <p:spPr bwMode="auto">
          <a:xfrm>
            <a:off x="257716" y="4225926"/>
            <a:ext cx="867895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s-ES" sz="1600" dirty="0" smtClean="0"/>
              <a:t>Los cables son los encargados de unir las baterías, los equipos y cargadores.</a:t>
            </a:r>
          </a:p>
          <a:p>
            <a:r>
              <a:rPr lang="es-ES" sz="1600" dirty="0" smtClean="0"/>
              <a:t>Una mala conexión puede provocar una falta de rendimiento en las baterías, incluso dañar los terminales hasta el punto de fundirlos o que prendan fuego.</a:t>
            </a:r>
          </a:p>
          <a:p>
            <a:endParaRPr lang="es-ES" sz="1600" dirty="0" smtClean="0"/>
          </a:p>
          <a:p>
            <a:r>
              <a:rPr lang="es-ES" sz="1600" dirty="0" smtClean="0"/>
              <a:t>El grosor del cableado tiene que ir en concordancia al consumo de las cargas. Para la elección del cableado, utilice la Guía de Usuario de Trojan o el Reglamento de Baja Tensión de su país.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112723895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Imagen 1" descr="S1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1"/>
          <a:stretch/>
        </p:blipFill>
        <p:spPr bwMode="auto">
          <a:xfrm>
            <a:off x="205822" y="967740"/>
            <a:ext cx="4317999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2" name="Imagen 6" descr="S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928" y="2359767"/>
            <a:ext cx="4424072" cy="331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4" name="Rectangle 3"/>
          <p:cNvSpPr>
            <a:spLocks noChangeArrowheads="1"/>
          </p:cNvSpPr>
          <p:nvPr/>
        </p:nvSpPr>
        <p:spPr bwMode="auto">
          <a:xfrm>
            <a:off x="48895" y="1"/>
            <a:ext cx="906462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s-ES" altLang="es-ES_tradnl" b="1" dirty="0" smtClean="0">
                <a:solidFill>
                  <a:schemeClr val="bg1"/>
                </a:solidFill>
                <a:latin typeface="Calibri" charset="0"/>
              </a:rPr>
              <a:t>Prohibido Mezclar Baterías Diferentes</a:t>
            </a:r>
            <a:endParaRPr lang="es-ES" altLang="es-ES_tradnl" b="1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128005" name="CuadroTexto 2"/>
          <p:cNvSpPr txBox="1">
            <a:spLocks noChangeArrowheads="1"/>
          </p:cNvSpPr>
          <p:nvPr/>
        </p:nvSpPr>
        <p:spPr bwMode="auto">
          <a:xfrm>
            <a:off x="4581207" y="1051867"/>
            <a:ext cx="2133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s-ES" altLang="es-ES_tradnl" dirty="0" smtClean="0">
                <a:latin typeface="Wingdings" charset="2"/>
                <a:sym typeface="Wingdings" charset="2"/>
              </a:rPr>
              <a:t> </a:t>
            </a:r>
            <a:r>
              <a:rPr lang="es-ES" altLang="es-ES_tradnl" dirty="0" smtClean="0"/>
              <a:t>Correcto</a:t>
            </a:r>
            <a:endParaRPr lang="es-ES" altLang="es-ES_tradnl" dirty="0"/>
          </a:p>
        </p:txBody>
      </p:sp>
      <p:sp>
        <p:nvSpPr>
          <p:cNvPr id="128006" name="CuadroTexto 3"/>
          <p:cNvSpPr txBox="1">
            <a:spLocks noChangeArrowheads="1"/>
          </p:cNvSpPr>
          <p:nvPr/>
        </p:nvSpPr>
        <p:spPr bwMode="auto">
          <a:xfrm>
            <a:off x="7030720" y="1902301"/>
            <a:ext cx="2082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s-ES" altLang="es-ES_tradnl" dirty="0" smtClean="0">
                <a:solidFill>
                  <a:srgbClr val="FF0000"/>
                </a:solidFill>
              </a:rPr>
              <a:t>Incorrecto  </a:t>
            </a:r>
            <a:r>
              <a:rPr lang="es-ES" altLang="es-ES_tradnl" dirty="0">
                <a:solidFill>
                  <a:srgbClr val="FF0000"/>
                </a:solidFill>
                <a:latin typeface="Wingdings" charset="2"/>
                <a:sym typeface="Wingdings" charset="2"/>
              </a:rPr>
              <a:t></a:t>
            </a:r>
            <a:endParaRPr lang="es-ES" altLang="es-ES_tradnl" dirty="0">
              <a:solidFill>
                <a:srgbClr val="FF0000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08732" y="4653280"/>
            <a:ext cx="41121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dirty="0" smtClean="0"/>
              <a:t>Prohibido mezclar </a:t>
            </a:r>
            <a:r>
              <a:rPr lang="es-ES" dirty="0" smtClean="0"/>
              <a:t>baterías </a:t>
            </a:r>
            <a:r>
              <a:rPr lang="es-ES" dirty="0" smtClean="0"/>
              <a:t>de diferentes fabricantes, y nuevas con otras que ya lleven un tiempo trabajando.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439965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3"/>
          <p:cNvSpPr>
            <a:spLocks noChangeArrowheads="1"/>
          </p:cNvSpPr>
          <p:nvPr/>
        </p:nvSpPr>
        <p:spPr bwMode="auto">
          <a:xfrm>
            <a:off x="0" y="1"/>
            <a:ext cx="9144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s-ES" altLang="es-ES_tradnl" sz="2800" b="1" dirty="0" smtClean="0">
                <a:solidFill>
                  <a:schemeClr val="bg1"/>
                </a:solidFill>
                <a:latin typeface="Calibri" charset="0"/>
              </a:rPr>
              <a:t>Pobre Mantenimiento  -   Falta de Carga</a:t>
            </a:r>
            <a:endParaRPr lang="es-ES" altLang="es-ES_tradnl" sz="2800" b="1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129026" name="Imagen 2" descr="IMAG015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" y="957319"/>
            <a:ext cx="4191542" cy="2356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7" name="Imagen 3" descr="IMAG015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663" y="991158"/>
            <a:ext cx="3992137" cy="2385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8" name="Imagen 4" descr="IMAG016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3476625"/>
            <a:ext cx="4191543" cy="2404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4934855" y="3707674"/>
            <a:ext cx="39914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La falta de mantenimiento y un voltaje bajo en carga, provocan fallos en el rendimiento de la batería.</a:t>
            </a:r>
          </a:p>
          <a:p>
            <a:r>
              <a:rPr lang="es-ES" dirty="0" smtClean="0"/>
              <a:t>Para evitar esto léase el Manual de Usuario de Trojan donde viene indicado los perfiles de carga y el mantenimiento que debe ser hecho a la batería.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0679289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3"/>
          <p:cNvSpPr>
            <a:spLocks noChangeArrowheads="1"/>
          </p:cNvSpPr>
          <p:nvPr/>
        </p:nvSpPr>
        <p:spPr bwMode="auto">
          <a:xfrm>
            <a:off x="0" y="0"/>
            <a:ext cx="914400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s-ES" altLang="es-ES_tradnl" sz="2800" b="1" smtClean="0">
                <a:solidFill>
                  <a:schemeClr val="bg1"/>
                </a:solidFill>
                <a:latin typeface="Calibri" charset="0"/>
              </a:rPr>
              <a:t>Falta de Mantenimiento en Stock</a:t>
            </a:r>
            <a:endParaRPr lang="es-ES" altLang="es-ES_tradnl" sz="2800" b="1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130052" name="Imagen 1" descr="image-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968669"/>
            <a:ext cx="4181295" cy="3135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3" name="Imagen 2" descr="image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968669"/>
            <a:ext cx="3270250" cy="436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5"/>
          <p:cNvSpPr txBox="1">
            <a:spLocks noChangeArrowheads="1"/>
          </p:cNvSpPr>
          <p:nvPr/>
        </p:nvSpPr>
        <p:spPr bwMode="auto">
          <a:xfrm>
            <a:off x="418465" y="4257040"/>
            <a:ext cx="465137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s-ES" sz="1600" dirty="0" smtClean="0"/>
              <a:t>Las </a:t>
            </a:r>
            <a:r>
              <a:rPr lang="es-ES" sz="1600" dirty="0" smtClean="0"/>
              <a:t>baterías </a:t>
            </a:r>
            <a:r>
              <a:rPr lang="es-ES" sz="1600" dirty="0" smtClean="0"/>
              <a:t>deben tener un buen mantenimiento en stock. </a:t>
            </a:r>
            <a:endParaRPr lang="es-ES" sz="1600" dirty="0" smtClean="0"/>
          </a:p>
          <a:p>
            <a:r>
              <a:rPr lang="es-ES" sz="1600" dirty="0" smtClean="0"/>
              <a:t>El </a:t>
            </a:r>
            <a:r>
              <a:rPr lang="es-ES" sz="1600" dirty="0" smtClean="0"/>
              <a:t>SOC debe ser siempre superior al 70%. </a:t>
            </a:r>
            <a:endParaRPr lang="es-ES" sz="1600" dirty="0" smtClean="0"/>
          </a:p>
          <a:p>
            <a:r>
              <a:rPr lang="es-ES" sz="1600" dirty="0" smtClean="0"/>
              <a:t>Es </a:t>
            </a:r>
            <a:r>
              <a:rPr lang="es-ES" sz="1600" dirty="0" smtClean="0"/>
              <a:t>decir, el voltaje por encima de 12,3V para </a:t>
            </a:r>
            <a:r>
              <a:rPr lang="es-ES" sz="1600" dirty="0" smtClean="0"/>
              <a:t>baterías </a:t>
            </a:r>
            <a:r>
              <a:rPr lang="es-ES" sz="1600" dirty="0" smtClean="0"/>
              <a:t>de 12V.</a:t>
            </a:r>
          </a:p>
          <a:p>
            <a:r>
              <a:rPr lang="es-ES" sz="1600" dirty="0" smtClean="0"/>
              <a:t>En </a:t>
            </a:r>
            <a:r>
              <a:rPr lang="es-ES" sz="1600" dirty="0" smtClean="0"/>
              <a:t>la </a:t>
            </a:r>
            <a:r>
              <a:rPr lang="es-ES" sz="1600" dirty="0" smtClean="0"/>
              <a:t>Guía </a:t>
            </a:r>
            <a:r>
              <a:rPr lang="es-ES" sz="1600" dirty="0" smtClean="0"/>
              <a:t>de Usuario esta toda la </a:t>
            </a:r>
            <a:r>
              <a:rPr lang="es-ES" sz="1600" dirty="0" smtClean="0"/>
              <a:t>informaci</a:t>
            </a:r>
            <a:r>
              <a:rPr lang="es-ES" sz="1600" dirty="0" smtClean="0"/>
              <a:t>ó</a:t>
            </a:r>
            <a:r>
              <a:rPr lang="es-ES" sz="1600" dirty="0" smtClean="0"/>
              <a:t>n </a:t>
            </a:r>
            <a:r>
              <a:rPr lang="es-ES" sz="1600" dirty="0" smtClean="0"/>
              <a:t>correspondiente a este punto.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115786495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3"/>
          <p:cNvSpPr>
            <a:spLocks noChangeArrowheads="1"/>
          </p:cNvSpPr>
          <p:nvPr/>
        </p:nvSpPr>
        <p:spPr bwMode="auto">
          <a:xfrm>
            <a:off x="0" y="65405"/>
            <a:ext cx="91440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s-ES" altLang="es-ES_tradnl" sz="2800" b="1" smtClean="0">
                <a:solidFill>
                  <a:schemeClr val="bg1"/>
                </a:solidFill>
                <a:latin typeface="Calibri" charset="0"/>
              </a:rPr>
              <a:t>Malas prácticas en instalaciones</a:t>
            </a:r>
            <a:endParaRPr lang="es-ES" altLang="es-ES_tradnl" sz="2800" b="1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132099" name="Imagen 1" descr="IMG_367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" y="1055140"/>
            <a:ext cx="4742123" cy="42542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100" name="CuadroTexto 3"/>
          <p:cNvSpPr txBox="1">
            <a:spLocks noChangeArrowheads="1"/>
          </p:cNvSpPr>
          <p:nvPr/>
        </p:nvSpPr>
        <p:spPr bwMode="auto">
          <a:xfrm>
            <a:off x="5578706" y="1062097"/>
            <a:ext cx="3463694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FontTx/>
              <a:buChar char="-"/>
            </a:pPr>
            <a:r>
              <a:rPr lang="es-ES" altLang="es-ES_tradnl" sz="1800" dirty="0" smtClean="0"/>
              <a:t>Diferentes tamaños de cables.</a:t>
            </a:r>
            <a:endParaRPr lang="es-ES" altLang="es-ES_tradnl" sz="1800" dirty="0"/>
          </a:p>
          <a:p>
            <a:pPr>
              <a:buFontTx/>
              <a:buChar char="-"/>
            </a:pPr>
            <a:endParaRPr lang="es-ES" altLang="es-ES_tradnl" sz="1800" dirty="0"/>
          </a:p>
          <a:p>
            <a:pPr>
              <a:buFontTx/>
              <a:buChar char="-"/>
            </a:pPr>
            <a:r>
              <a:rPr lang="es-ES" altLang="es-ES_tradnl" sz="1800" dirty="0" smtClean="0"/>
              <a:t>Mezcla de diferentes tamaños de baterías.</a:t>
            </a:r>
            <a:endParaRPr lang="es-ES" altLang="es-ES_tradnl" sz="1800" dirty="0"/>
          </a:p>
          <a:p>
            <a:pPr>
              <a:buFontTx/>
              <a:buChar char="-"/>
            </a:pPr>
            <a:endParaRPr lang="es-ES" altLang="es-ES_tradnl" sz="1800" dirty="0"/>
          </a:p>
          <a:p>
            <a:pPr>
              <a:buFontTx/>
              <a:buChar char="-"/>
            </a:pPr>
            <a:r>
              <a:rPr lang="es-ES" altLang="es-ES_tradnl" sz="1800" dirty="0" smtClean="0"/>
              <a:t>No </a:t>
            </a:r>
            <a:r>
              <a:rPr lang="es-ES" altLang="es-ES_tradnl" sz="1800" dirty="0" smtClean="0"/>
              <a:t>hay espacio </a:t>
            </a:r>
            <a:r>
              <a:rPr lang="es-ES" altLang="es-ES_tradnl" sz="1800" dirty="0" smtClean="0"/>
              <a:t>entre </a:t>
            </a:r>
            <a:r>
              <a:rPr lang="es-ES" altLang="es-ES_tradnl" sz="1800" dirty="0" smtClean="0"/>
              <a:t>las baterías</a:t>
            </a:r>
            <a:r>
              <a:rPr lang="es-ES" altLang="es-ES_tradnl" sz="1800" dirty="0" smtClean="0"/>
              <a:t>.</a:t>
            </a:r>
            <a:endParaRPr lang="es-ES" altLang="es-ES_tradnl" sz="1800" dirty="0"/>
          </a:p>
          <a:p>
            <a:pPr>
              <a:buFontTx/>
              <a:buChar char="-"/>
            </a:pPr>
            <a:endParaRPr lang="es-ES" altLang="es-ES_tradnl" sz="1800" dirty="0"/>
          </a:p>
          <a:p>
            <a:pPr>
              <a:buFontTx/>
              <a:buChar char="-"/>
            </a:pPr>
            <a:r>
              <a:rPr lang="es-ES" altLang="es-ES_tradnl" sz="1800" dirty="0" smtClean="0"/>
              <a:t>De un banco de 36V se </a:t>
            </a:r>
            <a:r>
              <a:rPr lang="es-ES" altLang="es-ES_tradnl" sz="1800" dirty="0" smtClean="0"/>
              <a:t>sacan </a:t>
            </a:r>
            <a:r>
              <a:rPr lang="es-ES" altLang="es-ES_tradnl" sz="1800" dirty="0" smtClean="0"/>
              <a:t>12V y </a:t>
            </a:r>
            <a:r>
              <a:rPr lang="es-ES" altLang="es-ES_tradnl" sz="1800" dirty="0" smtClean="0"/>
              <a:t>eso descompensa </a:t>
            </a:r>
            <a:r>
              <a:rPr lang="es-ES" altLang="es-ES_tradnl" sz="1800" dirty="0" smtClean="0"/>
              <a:t>el banco de </a:t>
            </a:r>
            <a:r>
              <a:rPr lang="es-ES" altLang="es-ES_tradnl" sz="1800" dirty="0" smtClean="0"/>
              <a:t>baterías</a:t>
            </a:r>
          </a:p>
          <a:p>
            <a:pPr marL="0" indent="0"/>
            <a:endParaRPr lang="es-ES" altLang="es-ES_tradnl" sz="1800" dirty="0" smtClean="0"/>
          </a:p>
          <a:p>
            <a:pPr>
              <a:buFontTx/>
              <a:buChar char="-"/>
            </a:pPr>
            <a:r>
              <a:rPr lang="es-ES" altLang="es-ES_tradnl" sz="1800" dirty="0" smtClean="0"/>
              <a:t>Toman el té arriba </a:t>
            </a:r>
            <a:endParaRPr lang="es-ES" altLang="es-ES_tradnl" sz="1800" dirty="0"/>
          </a:p>
        </p:txBody>
      </p:sp>
      <p:sp>
        <p:nvSpPr>
          <p:cNvPr id="2" name="CuadroTexto 1"/>
          <p:cNvSpPr txBox="1"/>
          <p:nvPr/>
        </p:nvSpPr>
        <p:spPr>
          <a:xfrm>
            <a:off x="436880" y="5496754"/>
            <a:ext cx="5496560" cy="4616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400" dirty="0" smtClean="0">
                <a:solidFill>
                  <a:srgbClr val="FFFF00"/>
                </a:solidFill>
              </a:rPr>
              <a:t>Ejemplo de todo lo que NO hay que hacer</a:t>
            </a:r>
            <a:endParaRPr lang="es-ES" sz="24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48343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s-ES_tradnl" sz="2800" b="1" dirty="0" err="1" smtClean="0">
                <a:solidFill>
                  <a:schemeClr val="bg1"/>
                </a:solidFill>
                <a:latin typeface="Calibri" charset="0"/>
              </a:rPr>
              <a:t>Introducción</a:t>
            </a:r>
            <a:r>
              <a:rPr lang="en-US" altLang="es-ES_tradnl" sz="2800" b="1" dirty="0" smtClean="0">
                <a:solidFill>
                  <a:schemeClr val="bg1"/>
                </a:solidFill>
                <a:latin typeface="Calibri" charset="0"/>
              </a:rPr>
              <a:t>  VISION</a:t>
            </a:r>
            <a:endParaRPr lang="en-US" altLang="es-ES_tradnl" sz="2800" b="1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5" name="Rectangle 15"/>
          <p:cNvSpPr txBox="1">
            <a:spLocks noChangeArrowheads="1"/>
          </p:cNvSpPr>
          <p:nvPr/>
        </p:nvSpPr>
        <p:spPr>
          <a:xfrm>
            <a:off x="163636" y="1405890"/>
            <a:ext cx="3773432" cy="4724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latin typeface="Arial" charset="0"/>
              </a:rPr>
              <a:t>Fundada</a:t>
            </a:r>
            <a:r>
              <a:rPr lang="en-US" sz="2000" dirty="0" smtClean="0">
                <a:latin typeface="Arial" charset="0"/>
              </a:rPr>
              <a:t> </a:t>
            </a:r>
            <a:r>
              <a:rPr lang="en-US" sz="2000" dirty="0" err="1" smtClean="0">
                <a:latin typeface="Arial" charset="0"/>
              </a:rPr>
              <a:t>en</a:t>
            </a:r>
            <a:r>
              <a:rPr lang="en-US" sz="2000" dirty="0" smtClean="0">
                <a:latin typeface="Arial" charset="0"/>
              </a:rPr>
              <a:t> 1994.</a:t>
            </a:r>
          </a:p>
          <a:p>
            <a:r>
              <a:rPr lang="en-US" sz="2000" dirty="0" err="1" smtClean="0">
                <a:latin typeface="Arial" charset="0"/>
              </a:rPr>
              <a:t>En</a:t>
            </a:r>
            <a:r>
              <a:rPr lang="en-US" sz="2000" dirty="0" smtClean="0">
                <a:latin typeface="Arial" charset="0"/>
              </a:rPr>
              <a:t> </a:t>
            </a:r>
            <a:r>
              <a:rPr lang="en-US" sz="2000" dirty="0" err="1" smtClean="0">
                <a:latin typeface="Arial" charset="0"/>
              </a:rPr>
              <a:t>baterias</a:t>
            </a:r>
            <a:r>
              <a:rPr lang="en-US" sz="2000" dirty="0" smtClean="0">
                <a:latin typeface="Arial" charset="0"/>
              </a:rPr>
              <a:t> VRLA.</a:t>
            </a:r>
          </a:p>
          <a:p>
            <a:r>
              <a:rPr lang="en-US" sz="2000" dirty="0" err="1" smtClean="0">
                <a:latin typeface="Arial" charset="0"/>
              </a:rPr>
              <a:t>Fábricas</a:t>
            </a:r>
            <a:r>
              <a:rPr lang="en-US" sz="2000" dirty="0" smtClean="0">
                <a:latin typeface="Arial" charset="0"/>
              </a:rPr>
              <a:t> </a:t>
            </a:r>
            <a:r>
              <a:rPr lang="en-US" sz="2000" dirty="0" err="1" smtClean="0">
                <a:latin typeface="Arial" charset="0"/>
              </a:rPr>
              <a:t>en</a:t>
            </a:r>
            <a:r>
              <a:rPr lang="en-US" sz="2000" dirty="0" smtClean="0">
                <a:latin typeface="Arial" charset="0"/>
              </a:rPr>
              <a:t> Shenzhen, Hubei y Vietnam.</a:t>
            </a:r>
          </a:p>
          <a:p>
            <a:r>
              <a:rPr lang="en-US" sz="2000" dirty="0" err="1" smtClean="0">
                <a:latin typeface="Arial" charset="0"/>
              </a:rPr>
              <a:t>Fabricante</a:t>
            </a:r>
            <a:r>
              <a:rPr lang="en-US" sz="2000" dirty="0" smtClean="0">
                <a:latin typeface="Arial" charset="0"/>
              </a:rPr>
              <a:t> de </a:t>
            </a:r>
            <a:r>
              <a:rPr lang="en-US" sz="2000" dirty="0" err="1" smtClean="0">
                <a:latin typeface="Arial" charset="0"/>
              </a:rPr>
              <a:t>tecnologías</a:t>
            </a:r>
            <a:r>
              <a:rPr lang="en-US" sz="2000" dirty="0" smtClean="0">
                <a:latin typeface="Arial" charset="0"/>
              </a:rPr>
              <a:t> </a:t>
            </a:r>
            <a:r>
              <a:rPr lang="en-US" sz="2000" dirty="0" err="1" smtClean="0">
                <a:latin typeface="Arial" charset="0"/>
              </a:rPr>
              <a:t>como</a:t>
            </a:r>
            <a:r>
              <a:rPr lang="en-US" sz="2000" dirty="0" smtClean="0">
                <a:latin typeface="Arial" charset="0"/>
              </a:rPr>
              <a:t> AGM, GEL, </a:t>
            </a:r>
            <a:r>
              <a:rPr lang="en-US" sz="2000" dirty="0" err="1" smtClean="0">
                <a:latin typeface="Arial" charset="0"/>
              </a:rPr>
              <a:t>Pb</a:t>
            </a:r>
            <a:r>
              <a:rPr lang="en-US" sz="2000" dirty="0" smtClean="0">
                <a:latin typeface="Arial" charset="0"/>
              </a:rPr>
              <a:t> puro, </a:t>
            </a:r>
            <a:r>
              <a:rPr lang="en-US" sz="2000" dirty="0" err="1" smtClean="0">
                <a:latin typeface="Arial" charset="0"/>
              </a:rPr>
              <a:t>Litio</a:t>
            </a:r>
            <a:r>
              <a:rPr lang="en-US" sz="2000" dirty="0" smtClean="0">
                <a:latin typeface="Arial" charset="0"/>
              </a:rPr>
              <a:t>.</a:t>
            </a:r>
          </a:p>
          <a:p>
            <a:r>
              <a:rPr lang="en-US" sz="2000" dirty="0" smtClean="0">
                <a:latin typeface="Arial" charset="0"/>
              </a:rPr>
              <a:t>3500 </a:t>
            </a:r>
            <a:r>
              <a:rPr lang="en-US" sz="2000" dirty="0" err="1" smtClean="0">
                <a:latin typeface="Arial" charset="0"/>
              </a:rPr>
              <a:t>empleados</a:t>
            </a:r>
            <a:r>
              <a:rPr lang="en-US" sz="2000" dirty="0" smtClean="0">
                <a:latin typeface="Arial" charset="0"/>
              </a:rPr>
              <a:t> a </a:t>
            </a:r>
            <a:r>
              <a:rPr lang="en-US" sz="2000" dirty="0" err="1" smtClean="0">
                <a:latin typeface="Arial" charset="0"/>
              </a:rPr>
              <a:t>nivel</a:t>
            </a:r>
            <a:r>
              <a:rPr lang="en-US" sz="2000" dirty="0" smtClean="0">
                <a:latin typeface="Arial" charset="0"/>
              </a:rPr>
              <a:t> </a:t>
            </a:r>
            <a:r>
              <a:rPr lang="en-US" sz="2000" dirty="0" err="1" smtClean="0">
                <a:latin typeface="Arial" charset="0"/>
              </a:rPr>
              <a:t>mundial</a:t>
            </a:r>
            <a:r>
              <a:rPr lang="en-US" sz="2000" dirty="0" smtClean="0">
                <a:latin typeface="Arial" charset="0"/>
              </a:rPr>
              <a:t>.</a:t>
            </a:r>
          </a:p>
          <a:p>
            <a:r>
              <a:rPr lang="en-US" sz="2000" dirty="0" err="1" smtClean="0">
                <a:latin typeface="Arial" charset="0"/>
              </a:rPr>
              <a:t>Presente</a:t>
            </a:r>
            <a:r>
              <a:rPr lang="en-US" sz="2000" dirty="0" smtClean="0">
                <a:latin typeface="Arial" charset="0"/>
              </a:rPr>
              <a:t> </a:t>
            </a:r>
            <a:r>
              <a:rPr lang="en-US" sz="2000" dirty="0" err="1" smtClean="0">
                <a:latin typeface="Arial" charset="0"/>
              </a:rPr>
              <a:t>en</a:t>
            </a:r>
            <a:r>
              <a:rPr lang="en-US" sz="2000" dirty="0" smtClean="0">
                <a:latin typeface="Arial" charset="0"/>
              </a:rPr>
              <a:t> mas de 100 </a:t>
            </a:r>
            <a:r>
              <a:rPr lang="en-US" sz="2000" dirty="0" err="1" smtClean="0">
                <a:latin typeface="Arial" charset="0"/>
              </a:rPr>
              <a:t>paises</a:t>
            </a:r>
            <a:r>
              <a:rPr lang="en-US" sz="2000" dirty="0" smtClean="0">
                <a:latin typeface="Arial" charset="0"/>
              </a:rPr>
              <a:t>.</a:t>
            </a:r>
          </a:p>
          <a:p>
            <a:r>
              <a:rPr lang="en-US" sz="2000" dirty="0" err="1" smtClean="0">
                <a:latin typeface="Arial" charset="0"/>
              </a:rPr>
              <a:t>Certificados</a:t>
            </a:r>
            <a:r>
              <a:rPr lang="en-US" sz="2000" dirty="0" smtClean="0">
                <a:latin typeface="Arial" charset="0"/>
              </a:rPr>
              <a:t> UL, IEC, CE, TLC.</a:t>
            </a:r>
          </a:p>
          <a:p>
            <a:endParaRPr lang="en-US" sz="1200" dirty="0" smtClean="0">
              <a:latin typeface="Arial" charset="0"/>
            </a:endParaRPr>
          </a:p>
          <a:p>
            <a:endParaRPr lang="en-US" sz="1200" dirty="0">
              <a:latin typeface="Arial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68" y="1611630"/>
            <a:ext cx="498188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4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3"/>
          <p:cNvSpPr>
            <a:spLocks noChangeArrowheads="1"/>
          </p:cNvSpPr>
          <p:nvPr/>
        </p:nvSpPr>
        <p:spPr bwMode="auto">
          <a:xfrm>
            <a:off x="0" y="0"/>
            <a:ext cx="9144000" cy="63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s-ES" altLang="es-ES_tradnl" b="1" dirty="0" smtClean="0">
                <a:solidFill>
                  <a:schemeClr val="bg1"/>
                </a:solidFill>
                <a:latin typeface="Calibri" charset="0"/>
              </a:rPr>
              <a:t>Sin Ventilación, riesgo de Explosión</a:t>
            </a:r>
            <a:endParaRPr lang="es-ES" altLang="es-ES_tradnl" b="1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133122" name="Imagen 1" descr="Photo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961105"/>
            <a:ext cx="4338320" cy="325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3" name="Imagen 2" descr="Photo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164" y="961105"/>
            <a:ext cx="4318436" cy="324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172720" y="4319588"/>
            <a:ext cx="87274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Este problema es mas </a:t>
            </a:r>
            <a:r>
              <a:rPr lang="es-ES" dirty="0" smtClean="0"/>
              <a:t>común </a:t>
            </a:r>
            <a:r>
              <a:rPr lang="es-ES" dirty="0" smtClean="0"/>
              <a:t>en sistemas de </a:t>
            </a:r>
            <a:r>
              <a:rPr lang="es-ES" dirty="0" err="1" smtClean="0"/>
              <a:t>OPzS</a:t>
            </a:r>
            <a:r>
              <a:rPr lang="es-ES" dirty="0" smtClean="0"/>
              <a:t> Tubular, ya que durante el proceso de carga, para llegar a 2,68v por celda, generan mas perdidas de agua por </a:t>
            </a:r>
            <a:r>
              <a:rPr lang="es-ES" dirty="0" smtClean="0"/>
              <a:t>evaporación, </a:t>
            </a:r>
            <a:r>
              <a:rPr lang="es-ES" dirty="0" smtClean="0"/>
              <a:t>y esto produce una mayor </a:t>
            </a:r>
            <a:r>
              <a:rPr lang="es-ES" dirty="0" smtClean="0"/>
              <a:t>concentración </a:t>
            </a:r>
            <a:r>
              <a:rPr lang="es-ES" dirty="0" smtClean="0"/>
              <a:t>de Hidrogeno. Esto da como resultado </a:t>
            </a:r>
            <a:r>
              <a:rPr lang="es-ES" dirty="0" smtClean="0"/>
              <a:t>un </a:t>
            </a:r>
            <a:r>
              <a:rPr lang="es-ES" dirty="0" smtClean="0"/>
              <a:t>entorno </a:t>
            </a:r>
            <a:r>
              <a:rPr lang="es-ES" dirty="0" smtClean="0"/>
              <a:t>explosivo</a:t>
            </a:r>
            <a:r>
              <a:rPr lang="es-ES" dirty="0" smtClean="0"/>
              <a:t>. </a:t>
            </a:r>
            <a:endParaRPr lang="es-ES" dirty="0" smtClean="0"/>
          </a:p>
          <a:p>
            <a:r>
              <a:rPr lang="es-ES" b="1" dirty="0" smtClean="0"/>
              <a:t>Moraleja:  Siempre </a:t>
            </a:r>
            <a:r>
              <a:rPr lang="es-ES" b="1" dirty="0" smtClean="0"/>
              <a:t>tiene que haber </a:t>
            </a:r>
            <a:r>
              <a:rPr lang="es-ES" b="1" dirty="0" smtClean="0"/>
              <a:t>ventilación </a:t>
            </a:r>
            <a:r>
              <a:rPr lang="es-ES" b="1" dirty="0" smtClean="0"/>
              <a:t>en los cuartos de </a:t>
            </a:r>
            <a:r>
              <a:rPr lang="es-ES" b="1" dirty="0" smtClean="0"/>
              <a:t>baterías,</a:t>
            </a:r>
            <a:r>
              <a:rPr lang="es-ES" dirty="0" smtClean="0"/>
              <a:t>  </a:t>
            </a:r>
            <a:r>
              <a:rPr lang="es-ES" dirty="0" smtClean="0"/>
              <a:t>excepto para </a:t>
            </a:r>
            <a:r>
              <a:rPr lang="es-ES" dirty="0" smtClean="0"/>
              <a:t>tecnologías de  </a:t>
            </a:r>
            <a:r>
              <a:rPr lang="es-ES" dirty="0" smtClean="0"/>
              <a:t>Gel y AGM, donde no es obligatorio pero si recomendable.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9511740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/>
          <p:cNvSpPr>
            <a:spLocks noChangeArrowheads="1"/>
          </p:cNvSpPr>
          <p:nvPr/>
        </p:nvSpPr>
        <p:spPr bwMode="auto">
          <a:xfrm>
            <a:off x="754698" y="1651318"/>
            <a:ext cx="7827962" cy="2585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s-ES" altLang="es-ES_tradnl" sz="54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Mantenimiento </a:t>
            </a:r>
          </a:p>
          <a:p>
            <a:pPr algn="ctr"/>
            <a:r>
              <a:rPr lang="es-ES" altLang="es-ES_tradnl" sz="54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</a:t>
            </a:r>
          </a:p>
          <a:p>
            <a:pPr algn="ctr"/>
            <a:r>
              <a:rPr lang="es-ES" altLang="es-ES_tradnl" sz="54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Baterías</a:t>
            </a:r>
            <a:endParaRPr lang="es-ES" altLang="es-ES_tradnl" sz="54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63036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4"/>
          <p:cNvSpPr>
            <a:spLocks noChangeArrowheads="1"/>
          </p:cNvSpPr>
          <p:nvPr/>
        </p:nvSpPr>
        <p:spPr bwMode="auto">
          <a:xfrm>
            <a:off x="0" y="72073"/>
            <a:ext cx="9144000" cy="5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s-ES" altLang="es-ES_tradnl" sz="2800" b="1" smtClean="0">
                <a:solidFill>
                  <a:schemeClr val="bg1"/>
                </a:solidFill>
                <a:latin typeface="Calibri" charset="0"/>
              </a:rPr>
              <a:t>Inspección y Limpieza</a:t>
            </a:r>
            <a:endParaRPr lang="es-ES" altLang="es-ES_tradnl" sz="2800" b="1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08000" y="1059815"/>
            <a:ext cx="8453120" cy="463994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ebdings" charset="0"/>
              <a:buChar char="="/>
            </a:pPr>
            <a:r>
              <a:rPr lang="es-E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Mantener las baterías limpias y secas.</a:t>
            </a:r>
          </a:p>
          <a:p>
            <a:pPr>
              <a:buFont typeface="Webdings" charset="0"/>
              <a:buChar char="="/>
            </a:pPr>
            <a:endParaRPr lang="es-E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  <a:p>
            <a:pPr>
              <a:buFont typeface="Webdings" charset="0"/>
              <a:buChar char="="/>
            </a:pPr>
            <a:r>
              <a:rPr lang="es-E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Chequear si los tapones de ventilación están apretados.</a:t>
            </a:r>
          </a:p>
          <a:p>
            <a:pPr>
              <a:buFont typeface="Webdings" charset="0"/>
              <a:buChar char="="/>
            </a:pPr>
            <a:endParaRPr lang="es-E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  <a:p>
            <a:pPr>
              <a:buFont typeface="Webdings" charset="0"/>
              <a:buChar char="="/>
            </a:pPr>
            <a:r>
              <a:rPr lang="es-E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Chequear si las conexiones están apretadas.</a:t>
            </a:r>
          </a:p>
          <a:p>
            <a:pPr>
              <a:buFont typeface="Webdings" charset="0"/>
              <a:buChar char="="/>
            </a:pPr>
            <a:endParaRPr lang="es-E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  <a:p>
            <a:pPr>
              <a:buFont typeface="Webdings" charset="0"/>
              <a:buChar char="="/>
            </a:pPr>
            <a:r>
              <a:rPr lang="es-E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Usar productos adecuados para limpiar las baterías y posibles corrosiones en los terminales.</a:t>
            </a:r>
          </a:p>
          <a:p>
            <a:pPr>
              <a:buFont typeface="Webdings" charset="0"/>
              <a:buChar char="="/>
            </a:pPr>
            <a:endParaRPr lang="es-E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  <a:p>
            <a:pPr>
              <a:buFont typeface="Webdings" charset="0"/>
              <a:buChar char="="/>
            </a:pPr>
            <a:r>
              <a:rPr lang="es-E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Aplicar protectores de terminales reducen la corrosión.</a:t>
            </a:r>
            <a:endParaRPr lang="es-ES" sz="24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27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3"/>
          <p:cNvSpPr>
            <a:spLocks noChangeArrowheads="1"/>
          </p:cNvSpPr>
          <p:nvPr/>
        </p:nvSpPr>
        <p:spPr bwMode="auto">
          <a:xfrm>
            <a:off x="0" y="66480"/>
            <a:ext cx="9144000" cy="5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s-ES" altLang="es-ES_tradnl" sz="2800" b="1" smtClean="0">
                <a:solidFill>
                  <a:schemeClr val="bg1"/>
                </a:solidFill>
                <a:latin typeface="Calibri" charset="0"/>
              </a:rPr>
              <a:t>Almacenamiento</a:t>
            </a:r>
            <a:endParaRPr lang="es-ES" altLang="es-ES_tradnl" sz="2800" b="1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19760" y="1036321"/>
            <a:ext cx="8229600" cy="4551680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ebdings" charset="0"/>
              <a:buChar char="="/>
            </a:pPr>
            <a:r>
              <a:rPr lang="es-E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Las baterías deben ser cargadas antes y durante el almacenamiento.</a:t>
            </a:r>
          </a:p>
          <a:p>
            <a:pPr>
              <a:buFont typeface="Webdings" charset="0"/>
              <a:buChar char="="/>
            </a:pPr>
            <a:endParaRPr lang="es-E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  <a:p>
            <a:pPr>
              <a:buFont typeface="Webdings" charset="0"/>
              <a:buChar char="="/>
            </a:pPr>
            <a:r>
              <a:rPr lang="es-E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Nunca almacenar baterías descargadas.</a:t>
            </a:r>
          </a:p>
          <a:p>
            <a:pPr>
              <a:buFont typeface="Webdings" charset="0"/>
              <a:buChar char="="/>
            </a:pPr>
            <a:endParaRPr lang="es-E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  <a:p>
            <a:pPr>
              <a:buFont typeface="Webdings" charset="0"/>
              <a:buChar char="="/>
            </a:pPr>
            <a:r>
              <a:rPr lang="es-E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Almacenar las baterías en un lugar seco y protegido.</a:t>
            </a:r>
          </a:p>
          <a:p>
            <a:pPr>
              <a:buFont typeface="Webdings" charset="0"/>
              <a:buChar char="="/>
            </a:pPr>
            <a:endParaRPr lang="es-E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  <a:p>
            <a:pPr>
              <a:buFont typeface="Webdings" charset="0"/>
              <a:buChar char="="/>
            </a:pPr>
            <a:r>
              <a:rPr lang="es-E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Recargar las baterías antes de ponerlas en uso.</a:t>
            </a:r>
            <a:endParaRPr lang="es-ES" sz="24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54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3"/>
          <p:cNvSpPr>
            <a:spLocks noChangeArrowheads="1"/>
          </p:cNvSpPr>
          <p:nvPr/>
        </p:nvSpPr>
        <p:spPr bwMode="auto">
          <a:xfrm>
            <a:off x="0" y="31750"/>
            <a:ext cx="91440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s-ES" altLang="es-ES_tradnl" sz="2800" b="1" smtClean="0">
                <a:solidFill>
                  <a:schemeClr val="bg1"/>
                </a:solidFill>
                <a:latin typeface="Calibri" charset="0"/>
              </a:rPr>
              <a:t>Temperatura de Almacenamiento</a:t>
            </a:r>
            <a:endParaRPr lang="es-ES" altLang="es-ES_tradnl" sz="2800" b="1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175111" name="Text Box 7"/>
          <p:cNvSpPr txBox="1">
            <a:spLocks noChangeArrowheads="1"/>
          </p:cNvSpPr>
          <p:nvPr/>
        </p:nvSpPr>
        <p:spPr bwMode="auto">
          <a:xfrm>
            <a:off x="653733" y="4886960"/>
            <a:ext cx="3813865" cy="33855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s-ES_tradnl" sz="1600" b="1" i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--</a:t>
            </a:r>
            <a:r>
              <a:rPr lang="en-US" altLang="es-ES_tradnl" sz="16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 42F//5.5C </a:t>
            </a:r>
            <a:r>
              <a:rPr lang="en-US" altLang="es-ES_tradnl" sz="16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     </a:t>
            </a:r>
            <a:r>
              <a:rPr lang="en-US" altLang="es-ES_tradnl" sz="1600" b="1" i="1" dirty="0">
                <a:solidFill>
                  <a:srgbClr val="438E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--</a:t>
            </a:r>
            <a:r>
              <a:rPr lang="en-US" altLang="es-ES_tradnl" sz="16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 75F//</a:t>
            </a:r>
            <a:r>
              <a:rPr lang="en-US" altLang="es-ES_tradnl" sz="16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24C      </a:t>
            </a:r>
            <a:r>
              <a:rPr lang="en-US" altLang="es-ES_tradnl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--</a:t>
            </a:r>
            <a:r>
              <a:rPr lang="en-US" altLang="es-ES_tradnl" sz="16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 85F//30C</a:t>
            </a:r>
          </a:p>
        </p:txBody>
      </p:sp>
      <p:pic>
        <p:nvPicPr>
          <p:cNvPr id="138243" name="Picture 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0" y="837883"/>
            <a:ext cx="5143500" cy="411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38245" name="Imagen 1" descr="AA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700" y="1728946"/>
            <a:ext cx="3889375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2"/>
          <p:cNvSpPr txBox="1">
            <a:spLocks noChangeArrowheads="1"/>
          </p:cNvSpPr>
          <p:nvPr/>
        </p:nvSpPr>
        <p:spPr bwMode="auto">
          <a:xfrm>
            <a:off x="5015260" y="4724568"/>
            <a:ext cx="412874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s-ES" sz="1400" dirty="0"/>
              <a:t>Corrija la gravedad específica según la temperatura agregando 0,004 por cada </a:t>
            </a:r>
            <a:endParaRPr lang="es-ES" sz="1400" dirty="0" smtClean="0"/>
          </a:p>
          <a:p>
            <a:r>
              <a:rPr lang="es-ES" sz="1400" dirty="0" smtClean="0"/>
              <a:t>10°F </a:t>
            </a:r>
            <a:r>
              <a:rPr lang="es-ES" sz="1400" dirty="0"/>
              <a:t>(5 °C) por </a:t>
            </a:r>
            <a:r>
              <a:rPr lang="es-ES" sz="1400" dirty="0" smtClean="0"/>
              <a:t>encima </a:t>
            </a:r>
            <a:r>
              <a:rPr lang="es-ES_tradnl" sz="1400" dirty="0" smtClean="0"/>
              <a:t>de </a:t>
            </a:r>
            <a:r>
              <a:rPr lang="es-ES_tradnl" sz="1400" dirty="0"/>
              <a:t>80 °F (27 °C) .</a:t>
            </a:r>
            <a:endParaRPr lang="es-ES_tradnl" sz="1400" dirty="0" smtClean="0"/>
          </a:p>
          <a:p>
            <a:r>
              <a:rPr lang="es-ES_tradnl" sz="1400" dirty="0"/>
              <a:t>R</a:t>
            </a:r>
            <a:r>
              <a:rPr lang="es-ES_tradnl" sz="1400" dirty="0" smtClean="0"/>
              <a:t>este </a:t>
            </a:r>
            <a:r>
              <a:rPr lang="es-ES_tradnl" sz="1400" dirty="0"/>
              <a:t>0,004 por cada 10 °F (5 °C) por debajo de 80 °F (27 °C</a:t>
            </a:r>
            <a:r>
              <a:rPr lang="es-ES_tradnl" sz="1400" dirty="0" smtClean="0"/>
              <a:t>).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97388443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11" grpId="0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3"/>
          <p:cNvSpPr>
            <a:spLocks noChangeArrowheads="1"/>
          </p:cNvSpPr>
          <p:nvPr/>
        </p:nvSpPr>
        <p:spPr bwMode="auto">
          <a:xfrm>
            <a:off x="71120" y="48895"/>
            <a:ext cx="903224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s-ES" altLang="es-ES_tradnl" sz="3200" b="1" dirty="0" smtClean="0">
                <a:solidFill>
                  <a:schemeClr val="bg1"/>
                </a:solidFill>
                <a:latin typeface="Calibri" charset="0"/>
              </a:rPr>
              <a:t>Añadido de Agua</a:t>
            </a:r>
            <a:endParaRPr lang="es-ES" altLang="es-ES_tradnl" sz="3200" b="1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992" y="3832137"/>
            <a:ext cx="1988457" cy="1423735"/>
          </a:xfrm>
          <a:prstGeom prst="rect">
            <a:avLst/>
          </a:prstGeom>
          <a:ln>
            <a:solidFill>
              <a:srgbClr val="000077"/>
            </a:solidFill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74702" y="1260157"/>
            <a:ext cx="6388178" cy="490061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Webdings" charset="0"/>
              <a:buChar char="="/>
            </a:pPr>
            <a:r>
              <a:rPr lang="es-ES" sz="2000" dirty="0" smtClean="0">
                <a:latin typeface="Arial" charset="0"/>
              </a:rPr>
              <a:t>Añadir agua a los vasos (lo recomendado es agua destilada).</a:t>
            </a:r>
          </a:p>
          <a:p>
            <a:pPr>
              <a:lnSpc>
                <a:spcPct val="90000"/>
              </a:lnSpc>
              <a:spcBef>
                <a:spcPct val="80000"/>
              </a:spcBef>
              <a:buFont typeface="Webdings" charset="0"/>
              <a:buChar char="="/>
            </a:pPr>
            <a:r>
              <a:rPr lang="es-ES" sz="2000" dirty="0" smtClean="0">
                <a:latin typeface="Arial" charset="0"/>
              </a:rPr>
              <a:t>Nunca añadir ácido a las celdas.</a:t>
            </a:r>
          </a:p>
          <a:p>
            <a:pPr>
              <a:lnSpc>
                <a:spcPct val="90000"/>
              </a:lnSpc>
              <a:spcBef>
                <a:spcPct val="80000"/>
              </a:spcBef>
              <a:buFont typeface="Webdings" charset="0"/>
              <a:buChar char="="/>
            </a:pPr>
            <a:r>
              <a:rPr lang="es-ES" sz="2000" dirty="0" smtClean="0">
                <a:latin typeface="Arial" charset="0"/>
              </a:rPr>
              <a:t>Añadir agua después de una carga completa, hasta el nivel indicado en el manual.</a:t>
            </a:r>
          </a:p>
          <a:p>
            <a:pPr>
              <a:lnSpc>
                <a:spcPct val="90000"/>
              </a:lnSpc>
              <a:spcBef>
                <a:spcPct val="80000"/>
              </a:spcBef>
              <a:buFont typeface="Webdings" charset="0"/>
              <a:buChar char="="/>
            </a:pPr>
            <a:r>
              <a:rPr lang="es-ES" sz="2000" dirty="0" smtClean="0">
                <a:latin typeface="Arial" charset="0"/>
              </a:rPr>
              <a:t>No sobre-llenar las baterías.</a:t>
            </a:r>
          </a:p>
          <a:p>
            <a:pPr>
              <a:lnSpc>
                <a:spcPct val="90000"/>
              </a:lnSpc>
              <a:spcBef>
                <a:spcPct val="80000"/>
              </a:spcBef>
              <a:buFont typeface="Webdings" charset="0"/>
              <a:buChar char="="/>
            </a:pPr>
            <a:r>
              <a:rPr lang="es-ES" sz="2000" dirty="0" smtClean="0">
                <a:latin typeface="Arial" charset="0"/>
              </a:rPr>
              <a:t>Si las placas están expuestas, añadir agua hasta cubrir las placas y luego proceder a la</a:t>
            </a:r>
          </a:p>
          <a:p>
            <a:pPr>
              <a:lnSpc>
                <a:spcPct val="90000"/>
              </a:lnSpc>
              <a:spcBef>
                <a:spcPct val="80000"/>
              </a:spcBef>
              <a:buFont typeface="Webdings" charset="0"/>
              <a:buChar char="="/>
            </a:pPr>
            <a:r>
              <a:rPr lang="es-ES" sz="2000" dirty="0" smtClean="0">
                <a:latin typeface="Arial" charset="0"/>
              </a:rPr>
              <a:t>Nunca añadir agua a baterías descargadas si el electrolito cubre las placas.</a:t>
            </a:r>
            <a:endParaRPr lang="es-ES" sz="2000" dirty="0">
              <a:latin typeface="Arial" charset="0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992" y="1443037"/>
            <a:ext cx="1988457" cy="149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79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/>
          <p:cNvSpPr>
            <a:spLocks noChangeArrowheads="1"/>
          </p:cNvSpPr>
          <p:nvPr/>
        </p:nvSpPr>
        <p:spPr bwMode="auto">
          <a:xfrm>
            <a:off x="728927" y="930454"/>
            <a:ext cx="7827962" cy="2585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s-ES_tradnl" sz="5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Referencias</a:t>
            </a:r>
            <a:r>
              <a:rPr lang="en-US" altLang="es-ES_tradnl" sz="5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en-US" altLang="es-ES_tradnl" sz="5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altLang="es-ES_tradnl" sz="5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</a:t>
            </a:r>
            <a:endParaRPr lang="en-US" altLang="es-ES_tradnl" sz="5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altLang="es-ES_tradnl" sz="5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196" y="2868397"/>
            <a:ext cx="2386573" cy="117837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68" y="3162386"/>
            <a:ext cx="3602350" cy="9779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175" y="4548211"/>
            <a:ext cx="3362221" cy="140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45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117708" y="1051303"/>
            <a:ext cx="52410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s-ES" sz="2000" b="1" i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Gran y variada red de clientes OEMs:</a:t>
            </a:r>
            <a:endParaRPr lang="es-ES" sz="2000" b="1" i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Imagen 3" descr="aaa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35" y="1685306"/>
            <a:ext cx="7404409" cy="378310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5720"/>
            <a:ext cx="9144000" cy="614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_tradnl" sz="2800" b="1" smtClean="0">
                <a:solidFill>
                  <a:schemeClr val="bg1"/>
                </a:solidFill>
                <a:latin typeface="Calibri" charset="0"/>
              </a:rPr>
              <a:t>Referencias TROJAN</a:t>
            </a:r>
            <a:endParaRPr lang="es-ES" altLang="es-ES_tradnl" sz="2800" b="1">
              <a:solidFill>
                <a:schemeClr val="bg1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052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>
            <a:spLocks noChangeArrowheads="1"/>
          </p:cNvSpPr>
          <p:nvPr/>
        </p:nvSpPr>
        <p:spPr bwMode="auto">
          <a:xfrm>
            <a:off x="711200" y="1087121"/>
            <a:ext cx="7762240" cy="8839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s-ES" sz="2000" b="1" dirty="0" smtClean="0"/>
              <a:t>Trojan</a:t>
            </a:r>
            <a:r>
              <a:rPr lang="es-ES" sz="2000" dirty="0" smtClean="0"/>
              <a:t> fue reconocida por </a:t>
            </a:r>
            <a:r>
              <a:rPr lang="es-ES" sz="2000" b="1" dirty="0" err="1" smtClean="0"/>
              <a:t>Genie</a:t>
            </a:r>
            <a:r>
              <a:rPr lang="es-ES" sz="2000" dirty="0" smtClean="0"/>
              <a:t> al otorgarle su premio </a:t>
            </a:r>
            <a:r>
              <a:rPr lang="es-ES" sz="2000" dirty="0"/>
              <a:t>“</a:t>
            </a:r>
            <a:r>
              <a:rPr lang="es-ES" altLang="ja-JP" sz="2000" dirty="0" err="1"/>
              <a:t>Outstanding</a:t>
            </a:r>
            <a:r>
              <a:rPr lang="es-ES" altLang="ja-JP" sz="2000" dirty="0"/>
              <a:t> Performance</a:t>
            </a:r>
            <a:r>
              <a:rPr lang="es-ES" sz="2000" dirty="0" smtClean="0"/>
              <a:t>” (Rendimiento destacado)</a:t>
            </a:r>
            <a:r>
              <a:rPr lang="es-ES" altLang="ja-JP" sz="2000" dirty="0" smtClean="0"/>
              <a:t> en </a:t>
            </a:r>
            <a:r>
              <a:rPr lang="es-ES" altLang="ja-JP" sz="2000" dirty="0"/>
              <a:t>2012.</a:t>
            </a:r>
            <a:endParaRPr lang="es-ES" sz="2000" dirty="0"/>
          </a:p>
        </p:txBody>
      </p:sp>
      <p:pic>
        <p:nvPicPr>
          <p:cNvPr id="4" name="Imagen 3" descr="imag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380" y="2256473"/>
            <a:ext cx="4457700" cy="348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 descr="G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56473"/>
            <a:ext cx="4229100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_tradnl" sz="2800" b="1" smtClean="0">
                <a:solidFill>
                  <a:schemeClr val="bg1"/>
                </a:solidFill>
                <a:latin typeface="Calibri" charset="0"/>
              </a:rPr>
              <a:t>Referencias TROJAN</a:t>
            </a:r>
            <a:endParaRPr lang="es-ES" altLang="es-ES_tradnl" sz="2800" b="1">
              <a:solidFill>
                <a:schemeClr val="bg1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017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ennant Troj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672" y="1996847"/>
            <a:ext cx="4712848" cy="3438754"/>
          </a:xfrm>
          <a:prstGeom prst="rect">
            <a:avLst/>
          </a:prstGeom>
        </p:spPr>
      </p:pic>
      <p:pic>
        <p:nvPicPr>
          <p:cNvPr id="6" name="Imagen 5" descr="Tennan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" r="3606" b="4811"/>
          <a:stretch/>
        </p:blipFill>
        <p:spPr>
          <a:xfrm>
            <a:off x="193040" y="956854"/>
            <a:ext cx="4166992" cy="2995386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651621" y="4419589"/>
            <a:ext cx="1538868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_tradnl" sz="2400" b="1" smtClean="0"/>
              <a:t>TENNANT</a:t>
            </a:r>
            <a:endParaRPr lang="es-ES_tradnl" sz="24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5080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_tradnl" sz="2800" b="1" smtClean="0">
                <a:solidFill>
                  <a:schemeClr val="bg1"/>
                </a:solidFill>
                <a:latin typeface="Calibri" charset="0"/>
              </a:rPr>
              <a:t>Referencias TROJAN</a:t>
            </a:r>
            <a:endParaRPr lang="es-ES" altLang="es-ES_tradnl" sz="2800" b="1">
              <a:solidFill>
                <a:schemeClr val="bg1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930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B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5" y="1252327"/>
            <a:ext cx="1682436" cy="181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ángulo 7"/>
          <p:cNvSpPr>
            <a:spLocks noChangeArrowheads="1"/>
          </p:cNvSpPr>
          <p:nvPr/>
        </p:nvSpPr>
        <p:spPr bwMode="auto">
          <a:xfrm>
            <a:off x="1765410" y="1350181"/>
            <a:ext cx="5453650" cy="117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800000"/>
              </a:buClr>
            </a:pPr>
            <a:r>
              <a:rPr lang="en-US" sz="1600" b="1" dirty="0"/>
              <a:t>Ben Franklin. (1706-1790).</a:t>
            </a:r>
          </a:p>
          <a:p>
            <a:pPr>
              <a:spcBef>
                <a:spcPct val="20000"/>
              </a:spcBef>
              <a:buClr>
                <a:srgbClr val="800000"/>
              </a:buClr>
            </a:pPr>
            <a:r>
              <a:rPr lang="en-US" sz="1600" b="1" dirty="0" err="1" smtClean="0"/>
              <a:t>Tenia</a:t>
            </a:r>
            <a:r>
              <a:rPr lang="en-US" sz="1600" b="1" dirty="0" smtClean="0"/>
              <a:t> gran </a:t>
            </a:r>
            <a:r>
              <a:rPr lang="en-US" sz="1600" b="1" dirty="0" err="1" smtClean="0"/>
              <a:t>fascinación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por</a:t>
            </a:r>
            <a:r>
              <a:rPr lang="en-US" sz="1600" b="1" dirty="0" smtClean="0"/>
              <a:t> los </a:t>
            </a:r>
            <a:r>
              <a:rPr lang="en-US" sz="1600" b="1" dirty="0" err="1" smtClean="0"/>
              <a:t>rayos</a:t>
            </a:r>
            <a:r>
              <a:rPr lang="en-US" sz="1600" b="1" dirty="0" smtClean="0"/>
              <a:t>. </a:t>
            </a:r>
            <a:r>
              <a:rPr lang="es-ES" sz="1600" b="1" dirty="0" smtClean="0"/>
              <a:t> Fue el primero en denominar como conductor positivo y negativo. </a:t>
            </a:r>
          </a:p>
          <a:p>
            <a:pPr>
              <a:spcBef>
                <a:spcPct val="20000"/>
              </a:spcBef>
              <a:buClr>
                <a:srgbClr val="800000"/>
              </a:buClr>
            </a:pPr>
            <a:r>
              <a:rPr lang="es-ES" sz="1600" b="1" dirty="0" smtClean="0"/>
              <a:t>Descubrió el principio de conservación de la electricidad.</a:t>
            </a:r>
            <a:endParaRPr lang="en-US" sz="1600" b="1" u="sng" dirty="0"/>
          </a:p>
        </p:txBody>
      </p:sp>
      <p:pic>
        <p:nvPicPr>
          <p:cNvPr id="9" name="Imagen 8" descr="Volt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910" y="2595142"/>
            <a:ext cx="1924940" cy="174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ángulo 6"/>
          <p:cNvSpPr>
            <a:spLocks noChangeArrowheads="1"/>
          </p:cNvSpPr>
          <p:nvPr/>
        </p:nvSpPr>
        <p:spPr bwMode="auto">
          <a:xfrm>
            <a:off x="1695960" y="3116257"/>
            <a:ext cx="5475115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20000"/>
              </a:spcBef>
              <a:buClr>
                <a:srgbClr val="800000"/>
              </a:buClr>
            </a:pPr>
            <a:r>
              <a:rPr lang="es-ES" sz="1600" b="1" dirty="0" err="1"/>
              <a:t>Alessandro</a:t>
            </a:r>
            <a:r>
              <a:rPr lang="es-ES" sz="1600" b="1" dirty="0"/>
              <a:t> </a:t>
            </a:r>
            <a:r>
              <a:rPr lang="es-ES" sz="1600" b="1" dirty="0" smtClean="0"/>
              <a:t> </a:t>
            </a:r>
            <a:r>
              <a:rPr lang="es-ES" sz="1600" b="1" dirty="0"/>
              <a:t>Volta. (1745-1827</a:t>
            </a:r>
            <a:r>
              <a:rPr lang="es-ES" sz="1600" b="1" dirty="0" smtClean="0"/>
              <a:t>)</a:t>
            </a:r>
            <a:endParaRPr lang="en-US" sz="1600" b="1" dirty="0">
              <a:cs typeface="Arial" charset="0"/>
            </a:endParaRPr>
          </a:p>
          <a:p>
            <a:pPr algn="r">
              <a:spcBef>
                <a:spcPct val="20000"/>
              </a:spcBef>
              <a:buClr>
                <a:srgbClr val="800000"/>
              </a:buClr>
            </a:pPr>
            <a:r>
              <a:rPr lang="en-US" sz="1600" b="1" dirty="0" smtClean="0">
                <a:cs typeface="Arial" charset="0"/>
              </a:rPr>
              <a:t>La </a:t>
            </a:r>
            <a:r>
              <a:rPr lang="en-US" sz="1600" b="1" dirty="0" err="1" smtClean="0">
                <a:cs typeface="Arial" charset="0"/>
              </a:rPr>
              <a:t>pila</a:t>
            </a:r>
            <a:r>
              <a:rPr lang="en-US" sz="1600" b="1" dirty="0" smtClean="0">
                <a:cs typeface="Arial" charset="0"/>
              </a:rPr>
              <a:t> de </a:t>
            </a:r>
            <a:r>
              <a:rPr lang="en-US" sz="1600" b="1" dirty="0">
                <a:cs typeface="Arial" charset="0"/>
              </a:rPr>
              <a:t>P</a:t>
            </a:r>
            <a:r>
              <a:rPr lang="en-US" sz="1600" b="1" dirty="0" smtClean="0">
                <a:cs typeface="Arial" charset="0"/>
              </a:rPr>
              <a:t>lata - Zinc. En 1800 </a:t>
            </a:r>
            <a:r>
              <a:rPr lang="en-US" sz="1600" b="1" dirty="0" err="1" smtClean="0">
                <a:cs typeface="Arial" charset="0"/>
              </a:rPr>
              <a:t>inventó</a:t>
            </a:r>
            <a:r>
              <a:rPr lang="en-US" sz="1600" b="1" dirty="0" smtClean="0">
                <a:cs typeface="Arial" charset="0"/>
              </a:rPr>
              <a:t> la </a:t>
            </a:r>
            <a:r>
              <a:rPr lang="en-US" sz="1600" b="1" dirty="0" err="1" smtClean="0">
                <a:cs typeface="Arial" charset="0"/>
              </a:rPr>
              <a:t>batería</a:t>
            </a:r>
            <a:r>
              <a:rPr lang="en-US" sz="1600" b="1" dirty="0" smtClean="0">
                <a:cs typeface="Arial" charset="0"/>
              </a:rPr>
              <a:t> “</a:t>
            </a:r>
            <a:r>
              <a:rPr lang="en-US" sz="1600" b="1" dirty="0" err="1" smtClean="0">
                <a:cs typeface="Arial" charset="0"/>
              </a:rPr>
              <a:t>moderna</a:t>
            </a:r>
            <a:r>
              <a:rPr lang="en-US" sz="1600" b="1" dirty="0" smtClean="0">
                <a:cs typeface="Arial" charset="0"/>
              </a:rPr>
              <a:t>”.</a:t>
            </a:r>
            <a:endParaRPr lang="en-US" altLang="ja-JP" sz="1600" b="1" dirty="0">
              <a:cs typeface="Arial" charset="0"/>
            </a:endParaRPr>
          </a:p>
        </p:txBody>
      </p:sp>
      <p:pic>
        <p:nvPicPr>
          <p:cNvPr id="11" name="Imagen 7" descr="Plan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5" y="3958181"/>
            <a:ext cx="1682436" cy="194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ángulo 8"/>
          <p:cNvSpPr>
            <a:spLocks noChangeArrowheads="1"/>
          </p:cNvSpPr>
          <p:nvPr/>
        </p:nvSpPr>
        <p:spPr bwMode="auto">
          <a:xfrm>
            <a:off x="1765410" y="4494360"/>
            <a:ext cx="5184361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800000"/>
              </a:buClr>
            </a:pPr>
            <a:r>
              <a:rPr lang="es-ES" sz="1600" b="1" dirty="0" err="1"/>
              <a:t>Gaston</a:t>
            </a:r>
            <a:r>
              <a:rPr lang="es-ES" sz="1600" b="1" dirty="0"/>
              <a:t> Planté. (1834-1889).</a:t>
            </a:r>
            <a:endParaRPr lang="en-US" sz="1600" b="1" dirty="0"/>
          </a:p>
          <a:p>
            <a:pPr>
              <a:spcBef>
                <a:spcPct val="20000"/>
              </a:spcBef>
              <a:buClr>
                <a:srgbClr val="800000"/>
              </a:buClr>
            </a:pPr>
            <a:r>
              <a:rPr lang="en-US" sz="1600" b="1" dirty="0" err="1" smtClean="0"/>
              <a:t>Inventó</a:t>
            </a:r>
            <a:r>
              <a:rPr lang="en-US" sz="1600" b="1" dirty="0" smtClean="0"/>
              <a:t> la </a:t>
            </a:r>
            <a:r>
              <a:rPr lang="en-US" sz="1600" b="1" dirty="0" err="1" smtClean="0"/>
              <a:t>celda</a:t>
            </a:r>
            <a:r>
              <a:rPr lang="en-US" sz="1600" b="1" dirty="0" smtClean="0"/>
              <a:t> de </a:t>
            </a:r>
            <a:r>
              <a:rPr lang="en-US" sz="1600" b="1" dirty="0" err="1" smtClean="0"/>
              <a:t>Pb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ácido</a:t>
            </a:r>
            <a:r>
              <a:rPr lang="en-US" sz="1600" b="1" dirty="0" smtClean="0"/>
              <a:t> en 1859.  La </a:t>
            </a:r>
            <a:r>
              <a:rPr lang="en-US" sz="1600" b="1" dirty="0" err="1" smtClean="0"/>
              <a:t>posibilidad</a:t>
            </a:r>
            <a:r>
              <a:rPr lang="en-US" sz="1600" b="1" dirty="0" smtClean="0"/>
              <a:t> de </a:t>
            </a:r>
            <a:r>
              <a:rPr lang="en-US" sz="1600" b="1" dirty="0" err="1" smtClean="0"/>
              <a:t>esta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reacción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química</a:t>
            </a:r>
            <a:r>
              <a:rPr lang="en-US" sz="1600" b="1" dirty="0" smtClean="0"/>
              <a:t> reversible </a:t>
            </a:r>
            <a:r>
              <a:rPr lang="en-US" sz="1600" b="1" dirty="0" err="1" smtClean="0"/>
              <a:t>hizo</a:t>
            </a:r>
            <a:r>
              <a:rPr lang="en-US" sz="1600" b="1" dirty="0" smtClean="0"/>
              <a:t> que las baterías </a:t>
            </a:r>
            <a:r>
              <a:rPr lang="en-US" sz="1600" b="1" dirty="0" err="1" smtClean="0"/>
              <a:t>fueran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recargables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  <p:sp>
        <p:nvSpPr>
          <p:cNvPr id="13" name="CuadroTexto 6"/>
          <p:cNvSpPr txBox="1">
            <a:spLocks noChangeArrowheads="1"/>
          </p:cNvSpPr>
          <p:nvPr/>
        </p:nvSpPr>
        <p:spPr bwMode="auto">
          <a:xfrm>
            <a:off x="0" y="24617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s-ES_tradnl" sz="3200" b="1" dirty="0" err="1" smtClean="0">
                <a:solidFill>
                  <a:schemeClr val="bg1"/>
                </a:solidFill>
                <a:latin typeface="Calibri" charset="0"/>
              </a:rPr>
              <a:t>Historia</a:t>
            </a:r>
            <a:r>
              <a:rPr lang="en-US" altLang="es-ES_tradnl" sz="3200" b="1" dirty="0" smtClean="0">
                <a:solidFill>
                  <a:schemeClr val="bg1"/>
                </a:solidFill>
                <a:latin typeface="Calibri" charset="0"/>
              </a:rPr>
              <a:t> de las Baterías</a:t>
            </a:r>
            <a:endParaRPr lang="es-ES" altLang="es-ES_tradnl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91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45720"/>
            <a:ext cx="9144000" cy="584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s-ES_tradnl" sz="2800" b="1" dirty="0" err="1" smtClean="0">
                <a:solidFill>
                  <a:schemeClr val="bg1"/>
                </a:solidFill>
                <a:latin typeface="Calibri" charset="0"/>
              </a:rPr>
              <a:t>Referencias</a:t>
            </a:r>
            <a:r>
              <a:rPr lang="en-US" altLang="es-ES_tradnl" sz="2800" b="1" dirty="0" smtClean="0">
                <a:solidFill>
                  <a:schemeClr val="bg1"/>
                </a:solidFill>
                <a:latin typeface="Calibri" charset="0"/>
              </a:rPr>
              <a:t> BAE</a:t>
            </a:r>
            <a:endParaRPr lang="en-US" altLang="es-ES_tradnl" sz="2800" b="1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9658"/>
            <a:ext cx="4100945" cy="403674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945" y="1472293"/>
            <a:ext cx="5043055" cy="379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895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_tradnl" sz="2800" b="1" smtClean="0">
                <a:solidFill>
                  <a:schemeClr val="bg1"/>
                </a:solidFill>
                <a:latin typeface="Calibri" charset="0"/>
              </a:rPr>
              <a:t>Referencias VISION</a:t>
            </a:r>
            <a:endParaRPr lang="es-ES" altLang="es-ES_tradnl" sz="2800" b="1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94" y="1007018"/>
            <a:ext cx="8689572" cy="430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34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5080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_tradnl" sz="2800" b="1" smtClean="0">
                <a:solidFill>
                  <a:schemeClr val="bg1"/>
                </a:solidFill>
                <a:latin typeface="Calibri" charset="0"/>
              </a:rPr>
              <a:t>Referencias VISION</a:t>
            </a:r>
            <a:endParaRPr lang="es-ES" altLang="es-ES_tradnl" sz="2800" b="1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5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20" y="1013460"/>
            <a:ext cx="7924800" cy="458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57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/>
          <p:cNvSpPr>
            <a:spLocks noChangeArrowheads="1"/>
          </p:cNvSpPr>
          <p:nvPr/>
        </p:nvSpPr>
        <p:spPr bwMode="auto">
          <a:xfrm>
            <a:off x="657807" y="1432259"/>
            <a:ext cx="7827962" cy="341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s-ES_tradnl" sz="5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Baterías</a:t>
            </a:r>
            <a:endParaRPr lang="en-US" altLang="es-ES_tradnl" sz="5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altLang="es-ES_tradnl" sz="5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en-US" altLang="es-ES_tradnl" sz="5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 </a:t>
            </a:r>
          </a:p>
          <a:p>
            <a:pPr algn="ctr"/>
            <a:r>
              <a:rPr lang="en-US" altLang="es-ES_tradnl" sz="5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Campo</a:t>
            </a:r>
            <a:endParaRPr lang="en-US" altLang="es-ES_tradnl" sz="5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altLang="es-ES_tradnl" sz="5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43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5080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_tradnl" sz="2800" b="1" smtClean="0">
                <a:solidFill>
                  <a:schemeClr val="bg1"/>
                </a:solidFill>
                <a:latin typeface="Calibri" charset="0"/>
              </a:rPr>
              <a:t>Baterías en Campo</a:t>
            </a:r>
            <a:endParaRPr lang="es-ES" altLang="es-ES_tradnl" sz="2800" b="1">
              <a:solidFill>
                <a:schemeClr val="bg1"/>
              </a:solidFill>
              <a:latin typeface="Calibri" charset="0"/>
            </a:endParaRPr>
          </a:p>
        </p:txBody>
      </p:sp>
      <p:graphicFrame>
        <p:nvGraphicFramePr>
          <p:cNvPr id="3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948222"/>
              </p:ext>
            </p:extLst>
          </p:nvPr>
        </p:nvGraphicFramePr>
        <p:xfrm>
          <a:off x="553884" y="4302134"/>
          <a:ext cx="4346352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6352"/>
              </a:tblGrid>
              <a:tr h="1071583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noProof="0" dirty="0" smtClean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ea typeface="+mn-ea"/>
                          <a:cs typeface="Calibri" pitchFamily="34" charset="0"/>
                        </a:rPr>
                        <a:t>Paso de los</a:t>
                      </a:r>
                      <a:r>
                        <a:rPr lang="en-US" sz="1800" b="0" kern="1200" baseline="0" noProof="0" dirty="0" smtClean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ea typeface="+mn-ea"/>
                          <a:cs typeface="Calibri" pitchFamily="34" charset="0"/>
                        </a:rPr>
                        <a:t> </a:t>
                      </a:r>
                      <a:r>
                        <a:rPr lang="en-US" sz="1800" b="0" kern="1200" baseline="0" noProof="0" dirty="0" err="1" smtClean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ea typeface="+mn-ea"/>
                          <a:cs typeface="Calibri" pitchFamily="34" charset="0"/>
                        </a:rPr>
                        <a:t>Indios</a:t>
                      </a:r>
                      <a:r>
                        <a:rPr lang="en-US" sz="1800" b="0" kern="1200" baseline="0" noProof="0" dirty="0" smtClean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ea typeface="+mn-ea"/>
                          <a:cs typeface="Calibri" pitchFamily="34" charset="0"/>
                        </a:rPr>
                        <a:t>, Chubut, </a:t>
                      </a:r>
                      <a:r>
                        <a:rPr lang="en-US" sz="1800" b="0" kern="1200" noProof="0" dirty="0" smtClean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ea typeface="+mn-ea"/>
                          <a:cs typeface="Calibri" pitchFamily="34" charset="0"/>
                        </a:rPr>
                        <a:t>Argentina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err="1" smtClean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ea typeface="+mn-ea"/>
                          <a:cs typeface="Calibri" pitchFamily="34" charset="0"/>
                        </a:rPr>
                        <a:t>Campamento</a:t>
                      </a:r>
                      <a:r>
                        <a:rPr lang="en-US" sz="1800" b="0" kern="1200" dirty="0" smtClean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ea typeface="+mn-ea"/>
                          <a:cs typeface="Calibri" pitchFamily="34" charset="0"/>
                        </a:rPr>
                        <a:t> Cerro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err="1" smtClean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ea typeface="+mn-ea"/>
                          <a:cs typeface="Calibri" pitchFamily="34" charset="0"/>
                        </a:rPr>
                        <a:t>Empresa</a:t>
                      </a:r>
                      <a:r>
                        <a:rPr lang="en-US" sz="1800" b="0" kern="1200" dirty="0" smtClean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ea typeface="+mn-ea"/>
                          <a:cs typeface="Calibri" pitchFamily="34" charset="0"/>
                        </a:rPr>
                        <a:t> SOLUTEC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ea typeface="+mn-ea"/>
                          <a:cs typeface="Calibri" pitchFamily="34" charset="0"/>
                        </a:rPr>
                        <a:t>(48) Trojan T-105 </a:t>
                      </a:r>
                    </a:p>
                  </a:txBody>
                  <a:tcPr marL="91452" marR="91452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Imagen 3" descr="IMG_91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84" y="982480"/>
            <a:ext cx="4298319" cy="29060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n 4" descr="IMG_911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48101" y="1564827"/>
            <a:ext cx="4508374" cy="334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5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35560"/>
            <a:ext cx="9144000" cy="604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_tradnl" sz="2800" b="1" smtClean="0">
                <a:solidFill>
                  <a:schemeClr val="bg1"/>
                </a:solidFill>
                <a:latin typeface="Calibri" charset="0"/>
              </a:rPr>
              <a:t>Baterías en Campo</a:t>
            </a:r>
            <a:endParaRPr lang="es-ES" altLang="es-ES_tradnl" sz="2800" b="1">
              <a:solidFill>
                <a:schemeClr val="bg1"/>
              </a:solidFill>
              <a:latin typeface="Calibri" charset="0"/>
            </a:endParaRPr>
          </a:p>
        </p:txBody>
      </p:sp>
      <p:graphicFrame>
        <p:nvGraphicFramePr>
          <p:cNvPr id="3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7332991"/>
              </p:ext>
            </p:extLst>
          </p:nvPr>
        </p:nvGraphicFramePr>
        <p:xfrm>
          <a:off x="759784" y="1083524"/>
          <a:ext cx="3436295" cy="13751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6295"/>
              </a:tblGrid>
              <a:tr h="1375195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noProof="0" dirty="0" err="1" smtClean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ea typeface="+mn-ea"/>
                          <a:cs typeface="Calibri" pitchFamily="34" charset="0"/>
                        </a:rPr>
                        <a:t>Energetika</a:t>
                      </a:r>
                      <a:r>
                        <a:rPr lang="en-US" sz="2000" b="0" kern="1200" noProof="0" dirty="0" smtClean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ea typeface="+mn-ea"/>
                          <a:cs typeface="Calibri" pitchFamily="34" charset="0"/>
                        </a:rPr>
                        <a:t>, Argentina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err="1" smtClean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ea typeface="+mn-ea"/>
                          <a:cs typeface="Calibri" pitchFamily="34" charset="0"/>
                        </a:rPr>
                        <a:t>Sistema</a:t>
                      </a:r>
                      <a:r>
                        <a:rPr lang="en-US" sz="2000" b="0" kern="1200" baseline="0" dirty="0" smtClean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ea typeface="+mn-ea"/>
                          <a:cs typeface="Calibri" pitchFamily="34" charset="0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ea typeface="+mn-ea"/>
                          <a:cs typeface="Calibri" pitchFamily="34" charset="0"/>
                        </a:rPr>
                        <a:t>Aislado</a:t>
                      </a:r>
                      <a:r>
                        <a:rPr lang="en-US" sz="2000" b="0" kern="1200" baseline="0" dirty="0" smtClean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ea typeface="+mn-ea"/>
                          <a:cs typeface="Calibri" pitchFamily="34" charset="0"/>
                        </a:rPr>
                        <a:t> en </a:t>
                      </a:r>
                      <a:r>
                        <a:rPr lang="en-US" sz="2000" b="0" kern="1200" baseline="0" dirty="0" err="1" smtClean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ea typeface="+mn-ea"/>
                          <a:cs typeface="Calibri" pitchFamily="34" charset="0"/>
                        </a:rPr>
                        <a:t>Capilla</a:t>
                      </a:r>
                      <a:r>
                        <a:rPr lang="en-US" sz="2000" b="0" kern="1200" baseline="0" dirty="0" smtClean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ea typeface="+mn-ea"/>
                          <a:cs typeface="Calibri" pitchFamily="34" charset="0"/>
                        </a:rPr>
                        <a:t> del Monte, Cordoba</a:t>
                      </a:r>
                      <a:endParaRPr lang="en-US" sz="2000" b="0" kern="1200" dirty="0" smtClean="0">
                        <a:solidFill>
                          <a:srgbClr val="000000"/>
                        </a:solidFill>
                        <a:latin typeface="Calibri Light" panose="020F0302020204030204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smtClean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ea typeface="+mn-ea"/>
                          <a:cs typeface="Calibri" pitchFamily="34" charset="0"/>
                        </a:rPr>
                        <a:t>(32) Trojan T105-6V</a:t>
                      </a:r>
                    </a:p>
                  </a:txBody>
                  <a:tcPr marL="91438" marR="91438" marT="45731" marB="45731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Imagen 4" descr="Eólico Cabaña Vivero 02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405" y="1053045"/>
            <a:ext cx="4170556" cy="3223121"/>
          </a:xfrm>
          <a:prstGeom prst="rect">
            <a:avLst/>
          </a:prstGeom>
        </p:spPr>
      </p:pic>
      <p:pic>
        <p:nvPicPr>
          <p:cNvPr id="6" name="Imagen 5" descr="Instalación Fotovoltaica 02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27" y="2797181"/>
            <a:ext cx="4400643" cy="31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56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385" y="899037"/>
            <a:ext cx="5620214" cy="338997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551596" y="4957401"/>
            <a:ext cx="3078564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_tradnl" dirty="0" smtClean="0"/>
              <a:t>Instalaciones de </a:t>
            </a:r>
            <a:r>
              <a:rPr lang="es-ES_tradnl" smtClean="0"/>
              <a:t>para Telecomunicaciones con BAE</a:t>
            </a:r>
            <a:endParaRPr lang="es-ES_tradnl"/>
          </a:p>
        </p:txBody>
      </p:sp>
      <p:sp>
        <p:nvSpPr>
          <p:cNvPr id="5" name="CuadroTexto 4"/>
          <p:cNvSpPr txBox="1"/>
          <p:nvPr/>
        </p:nvSpPr>
        <p:spPr>
          <a:xfrm>
            <a:off x="243840" y="2449759"/>
            <a:ext cx="1875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smtClean="0"/>
              <a:t>Canadá</a:t>
            </a:r>
            <a:endParaRPr lang="es-ES_tradnl" sz="20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6956710" y="4281711"/>
            <a:ext cx="2187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dirty="0" smtClean="0"/>
              <a:t>Suecia</a:t>
            </a:r>
          </a:p>
          <a:p>
            <a:pPr algn="r"/>
            <a:r>
              <a:rPr lang="es-ES_tradnl" dirty="0" err="1" smtClean="0"/>
              <a:t>Telia</a:t>
            </a:r>
            <a:r>
              <a:rPr lang="es-ES_tradnl" dirty="0" smtClean="0"/>
              <a:t> Sonora</a:t>
            </a:r>
            <a:endParaRPr lang="es-ES_tradnl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35560"/>
            <a:ext cx="9144000" cy="604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_tradnl" sz="2800" b="1" smtClean="0">
                <a:solidFill>
                  <a:schemeClr val="bg1"/>
                </a:solidFill>
                <a:latin typeface="Calibri" charset="0"/>
              </a:rPr>
              <a:t>Baterías en Campo</a:t>
            </a:r>
            <a:endParaRPr lang="es-ES" altLang="es-ES_tradnl" sz="2800" b="1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" y="3260928"/>
            <a:ext cx="4374581" cy="26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29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1051560"/>
            <a:ext cx="4846320" cy="363474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788920"/>
            <a:ext cx="4114800" cy="30861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511800" y="1595120"/>
            <a:ext cx="2697480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 smtClean="0"/>
              <a:t>UPS Baterías VISION</a:t>
            </a:r>
          </a:p>
          <a:p>
            <a:pPr algn="ctr"/>
            <a:r>
              <a:rPr lang="es-ES_tradnl" sz="2000" dirty="0" smtClean="0"/>
              <a:t>Argentina</a:t>
            </a:r>
            <a:endParaRPr lang="es-ES_tradnl" sz="20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35560"/>
            <a:ext cx="9144000" cy="604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_tradnl" sz="2800" b="1" smtClean="0">
                <a:solidFill>
                  <a:schemeClr val="bg1"/>
                </a:solidFill>
                <a:latin typeface="Calibri" charset="0"/>
              </a:rPr>
              <a:t>Baterías en Campo</a:t>
            </a:r>
            <a:endParaRPr lang="es-ES" altLang="es-ES_tradnl" sz="2800" b="1">
              <a:solidFill>
                <a:schemeClr val="bg1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96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1" y="994611"/>
            <a:ext cx="3228896" cy="242167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45" y="3613484"/>
            <a:ext cx="3254372" cy="231896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043" y="994611"/>
            <a:ext cx="5447186" cy="408539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912496" y="5254815"/>
            <a:ext cx="2642224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_tradnl" sz="1600" dirty="0" smtClean="0"/>
              <a:t>Daniel Medina, </a:t>
            </a:r>
            <a:r>
              <a:rPr lang="es-ES_tradnl" sz="1600" dirty="0" err="1" smtClean="0"/>
              <a:t>Hemeva</a:t>
            </a:r>
            <a:r>
              <a:rPr lang="es-ES_tradnl" sz="1600" dirty="0" smtClean="0"/>
              <a:t> SL </a:t>
            </a:r>
          </a:p>
          <a:p>
            <a:r>
              <a:rPr lang="es-ES_tradnl" sz="1600" dirty="0" smtClean="0"/>
              <a:t>Colombia</a:t>
            </a:r>
            <a:endParaRPr lang="es-ES_tradnl" sz="16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35560"/>
            <a:ext cx="9144000" cy="604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_tradnl" sz="2800" b="1" smtClean="0">
                <a:solidFill>
                  <a:schemeClr val="bg1"/>
                </a:solidFill>
                <a:latin typeface="Calibri" charset="0"/>
              </a:rPr>
              <a:t>Baterías en Campo</a:t>
            </a:r>
            <a:endParaRPr lang="es-ES" altLang="es-ES_tradnl" sz="2800" b="1">
              <a:solidFill>
                <a:schemeClr val="bg1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19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193040" y="4136924"/>
            <a:ext cx="2631440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_tradnl" sz="1400" b="1" dirty="0" smtClean="0"/>
              <a:t>Universidad Islámica de Gaza</a:t>
            </a:r>
          </a:p>
          <a:p>
            <a:r>
              <a:rPr lang="es-ES_tradnl" sz="1400" b="1" dirty="0" smtClean="0"/>
              <a:t>Baterías BAE144 celdas</a:t>
            </a:r>
            <a:r>
              <a:rPr lang="es-ES_tradnl" sz="1400" b="1" dirty="0"/>
              <a:t/>
            </a:r>
            <a:br>
              <a:rPr lang="es-ES_tradnl" sz="1400" b="1" dirty="0"/>
            </a:br>
            <a:r>
              <a:rPr lang="es-ES_tradnl" sz="1400" b="1" dirty="0" smtClean="0"/>
              <a:t>Modelo 22 </a:t>
            </a:r>
            <a:r>
              <a:rPr lang="es-ES_tradnl" sz="1400" b="1" dirty="0"/>
              <a:t>PVV </a:t>
            </a:r>
            <a:r>
              <a:rPr lang="es-ES_tradnl" sz="1400" b="1" dirty="0" smtClean="0"/>
              <a:t>4180</a:t>
            </a:r>
            <a:r>
              <a:rPr lang="es-ES_tradnl" sz="1400" b="1" dirty="0"/>
              <a:t/>
            </a:r>
            <a:br>
              <a:rPr lang="es-ES_tradnl" sz="1400" b="1" dirty="0"/>
            </a:br>
            <a:r>
              <a:rPr lang="es-ES_tradnl" sz="1400" b="1" dirty="0"/>
              <a:t>3210 Ah at </a:t>
            </a:r>
            <a:r>
              <a:rPr lang="es-ES_tradnl" sz="1400" b="1" dirty="0" smtClean="0"/>
              <a:t>C10</a:t>
            </a:r>
            <a:endParaRPr lang="es-ES_tradnl" sz="1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697" y="3890084"/>
            <a:ext cx="4247063" cy="2185596"/>
          </a:xfrm>
          <a:prstGeom prst="rect">
            <a:avLst/>
          </a:prstGeom>
        </p:spPr>
      </p:pic>
      <p:pic>
        <p:nvPicPr>
          <p:cNvPr id="7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865087"/>
            <a:ext cx="5860506" cy="311943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35560"/>
            <a:ext cx="9144000" cy="604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_tradnl" sz="2800" b="1" smtClean="0">
                <a:solidFill>
                  <a:schemeClr val="bg1"/>
                </a:solidFill>
                <a:latin typeface="Calibri" charset="0"/>
              </a:rPr>
              <a:t>Baterías en Campo</a:t>
            </a:r>
            <a:endParaRPr lang="es-ES" altLang="es-ES_tradnl" sz="2800" b="1">
              <a:solidFill>
                <a:schemeClr val="bg1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94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157163" y="1257838"/>
            <a:ext cx="4429125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s-ES_tradnl" sz="20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PbO</a:t>
            </a:r>
            <a:r>
              <a:rPr lang="en-US" altLang="es-ES_tradnl" sz="2000" b="1" i="1" baseline="-25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2     </a:t>
            </a:r>
            <a:r>
              <a:rPr lang="en-US" altLang="es-ES_tradnl" sz="20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+     </a:t>
            </a:r>
            <a:r>
              <a:rPr lang="en-US" altLang="es-ES_tradnl" sz="2000" b="1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Pb</a:t>
            </a:r>
            <a:r>
              <a:rPr lang="en-US" altLang="es-ES_tradnl" sz="2000" b="1" i="1" baseline="30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   </a:t>
            </a:r>
            <a:r>
              <a:rPr lang="en-US" altLang="es-ES_tradnl" sz="20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+     2H</a:t>
            </a:r>
            <a:r>
              <a:rPr lang="en-US" altLang="es-ES_tradnl" sz="2000" b="1" i="1" baseline="-25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en-US" altLang="es-ES_tradnl" sz="20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SO</a:t>
            </a:r>
            <a:r>
              <a:rPr lang="en-US" altLang="es-ES_tradnl" sz="2000" b="1" i="1" baseline="-25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4  </a:t>
            </a:r>
            <a:r>
              <a:rPr lang="en-US" altLang="es-ES_tradnl" sz="20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+   H</a:t>
            </a:r>
            <a:r>
              <a:rPr lang="en-US" altLang="es-ES_tradnl" sz="2000" b="1" i="1" baseline="-25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en-US" altLang="es-ES_tradnl" sz="20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O</a:t>
            </a:r>
          </a:p>
          <a:p>
            <a:r>
              <a:rPr lang="en-US" altLang="es-ES_tradnl" sz="1600" b="1" i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valon" charset="0"/>
              </a:rPr>
              <a:t>  </a:t>
            </a:r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>
            <a:off x="4754563" y="1470963"/>
            <a:ext cx="13366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15374" name="Rectangle 14"/>
          <p:cNvSpPr>
            <a:spLocks noChangeArrowheads="1"/>
          </p:cNvSpPr>
          <p:nvPr/>
        </p:nvSpPr>
        <p:spPr bwMode="auto">
          <a:xfrm>
            <a:off x="4743295" y="878119"/>
            <a:ext cx="1371337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</a:rPr>
              <a:t>Descarga</a:t>
            </a:r>
            <a:endParaRPr lang="en-US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n-ea"/>
            </a:endParaRPr>
          </a:p>
        </p:txBody>
      </p:sp>
      <p:sp>
        <p:nvSpPr>
          <p:cNvPr id="15375" name="Line 15"/>
          <p:cNvSpPr>
            <a:spLocks noChangeShapeType="1"/>
          </p:cNvSpPr>
          <p:nvPr/>
        </p:nvSpPr>
        <p:spPr bwMode="auto">
          <a:xfrm flipH="1">
            <a:off x="4754563" y="1799838"/>
            <a:ext cx="13366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15376" name="Rectangle 16"/>
          <p:cNvSpPr>
            <a:spLocks noChangeArrowheads="1"/>
          </p:cNvSpPr>
          <p:nvPr/>
        </p:nvSpPr>
        <p:spPr bwMode="auto">
          <a:xfrm>
            <a:off x="4940070" y="1916762"/>
            <a:ext cx="913712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s-ES_tradnl" sz="2000" b="1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Carga</a:t>
            </a:r>
            <a:endParaRPr lang="en-US" altLang="es-ES_tradnl" sz="2000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377" name="Rectangle 17"/>
          <p:cNvSpPr>
            <a:spLocks noChangeArrowheads="1"/>
          </p:cNvSpPr>
          <p:nvPr/>
        </p:nvSpPr>
        <p:spPr bwMode="auto">
          <a:xfrm>
            <a:off x="225900" y="1799838"/>
            <a:ext cx="984244" cy="33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s-ES_tradnl" sz="1600" b="1" i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Positivo</a:t>
            </a:r>
            <a:endParaRPr lang="en-US" altLang="es-ES_tradnl" sz="1600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378" name="Rectangle 18"/>
          <p:cNvSpPr>
            <a:spLocks noChangeArrowheads="1"/>
          </p:cNvSpPr>
          <p:nvPr/>
        </p:nvSpPr>
        <p:spPr bwMode="auto">
          <a:xfrm>
            <a:off x="1400588" y="1799838"/>
            <a:ext cx="1051570" cy="33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s-ES_tradnl" sz="1600" b="1" i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Negativo</a:t>
            </a:r>
            <a:endParaRPr lang="en-US" altLang="es-ES_tradnl" sz="1600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379" name="Rectangle 19"/>
          <p:cNvSpPr>
            <a:spLocks noChangeArrowheads="1"/>
          </p:cNvSpPr>
          <p:nvPr/>
        </p:nvSpPr>
        <p:spPr bwMode="auto">
          <a:xfrm>
            <a:off x="3044825" y="1799838"/>
            <a:ext cx="136048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s-ES_tradnl" sz="1600" b="1" i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Electrolito</a:t>
            </a:r>
            <a:endParaRPr lang="en-US" altLang="es-ES_tradnl" sz="1600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380" name="Rectangle 20"/>
          <p:cNvSpPr>
            <a:spLocks noChangeArrowheads="1"/>
          </p:cNvSpPr>
          <p:nvPr/>
        </p:nvSpPr>
        <p:spPr bwMode="auto">
          <a:xfrm>
            <a:off x="6276975" y="1272525"/>
            <a:ext cx="2606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s-ES_tradnl" sz="20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2PbSO</a:t>
            </a:r>
            <a:r>
              <a:rPr lang="en-US" altLang="es-ES_tradnl" sz="2000" b="1" i="1" baseline="-25000"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  <a:r>
              <a:rPr lang="en-US" altLang="es-ES_tradnl" sz="20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     +    3H</a:t>
            </a:r>
            <a:r>
              <a:rPr lang="en-US" altLang="es-ES_tradnl" sz="2000" b="1" i="1" baseline="-25000"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en-US" altLang="es-ES_tradnl" sz="20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O</a:t>
            </a:r>
          </a:p>
        </p:txBody>
      </p:sp>
      <p:sp>
        <p:nvSpPr>
          <p:cNvPr id="15382" name="Rectangle 22"/>
          <p:cNvSpPr>
            <a:spLocks noChangeArrowheads="1"/>
          </p:cNvSpPr>
          <p:nvPr/>
        </p:nvSpPr>
        <p:spPr bwMode="auto">
          <a:xfrm>
            <a:off x="6154738" y="1799838"/>
            <a:ext cx="1497205" cy="33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s-ES_tradnl" sz="1600" b="1" i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Sulfato</a:t>
            </a:r>
            <a:r>
              <a:rPr lang="en-US" altLang="es-ES_tradnl" sz="16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de </a:t>
            </a:r>
            <a:r>
              <a:rPr lang="en-US" altLang="es-ES_tradnl" sz="1600" b="1" i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Pb</a:t>
            </a:r>
            <a:endParaRPr lang="en-US" altLang="es-ES_tradnl" sz="1600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384" name="Rectangle 24"/>
          <p:cNvSpPr>
            <a:spLocks noChangeArrowheads="1"/>
          </p:cNvSpPr>
          <p:nvPr/>
        </p:nvSpPr>
        <p:spPr bwMode="auto">
          <a:xfrm>
            <a:off x="8030763" y="1779863"/>
            <a:ext cx="697307" cy="33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s-ES_tradnl" sz="16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Agua</a:t>
            </a:r>
            <a:endParaRPr lang="en-US" altLang="es-ES_tradnl" sz="1600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5612" name="Picture 19" descr="http://www.plumhollow.ca/wp-content/battery-diagra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440400" y="2544438"/>
            <a:ext cx="1995488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21" descr="http://www.plumhollow.ca/wp-content/battery-diagra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6730330" y="2597451"/>
            <a:ext cx="2024063" cy="34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27"/>
          <p:cNvSpPr>
            <a:spLocks noChangeArrowheads="1"/>
          </p:cNvSpPr>
          <p:nvPr/>
        </p:nvSpPr>
        <p:spPr bwMode="auto">
          <a:xfrm>
            <a:off x="77788" y="26707"/>
            <a:ext cx="9144000" cy="5238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pPr algn="ctr">
              <a:defRPr/>
            </a:pPr>
            <a:r>
              <a:rPr lang="es-ES" sz="2800" b="1" smtClean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Como trabaja una batería de Pb de Ciclo Profundo</a:t>
            </a:r>
            <a:endParaRPr lang="es-ES" sz="2800" b="1">
              <a:solidFill>
                <a:schemeClr val="bg1"/>
              </a:solidFill>
              <a:latin typeface="Calibri"/>
              <a:ea typeface="+mn-ea"/>
              <a:cs typeface="Calibri"/>
            </a:endParaRPr>
          </a:p>
        </p:txBody>
      </p:sp>
      <p:pic>
        <p:nvPicPr>
          <p:cNvPr id="25615" name="Imagen 3" descr="zz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065" y="2704713"/>
            <a:ext cx="3729037" cy="29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069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1297170"/>
              </p:ext>
            </p:extLst>
          </p:nvPr>
        </p:nvGraphicFramePr>
        <p:xfrm>
          <a:off x="3868435" y="1221398"/>
          <a:ext cx="3590833" cy="10398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0833"/>
              </a:tblGrid>
              <a:tr h="1039812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noProof="0" dirty="0" smtClean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ea typeface="+mn-ea"/>
                          <a:cs typeface="Calibri" pitchFamily="34" charset="0"/>
                        </a:rPr>
                        <a:t>SADER Company, </a:t>
                      </a:r>
                      <a:r>
                        <a:rPr lang="en-US" sz="1800" b="0" kern="1200" noProof="0" dirty="0" err="1" smtClean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ea typeface="+mn-ea"/>
                          <a:cs typeface="Calibri" pitchFamily="34" charset="0"/>
                        </a:rPr>
                        <a:t>Turquía</a:t>
                      </a:r>
                      <a:endParaRPr lang="en-US" sz="1800" b="0" kern="1200" noProof="0" dirty="0" smtClean="0">
                        <a:solidFill>
                          <a:srgbClr val="000000"/>
                        </a:solidFill>
                        <a:latin typeface="Calibri Light" panose="020F0302020204030204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baseline="0" dirty="0" smtClean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ea typeface="+mn-ea"/>
                          <a:cs typeface="Calibri" pitchFamily="34" charset="0"/>
                        </a:rPr>
                        <a:t>Bus Stops, Konya City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ea typeface="+mn-ea"/>
                          <a:cs typeface="Calibri" pitchFamily="34" charset="0"/>
                        </a:rPr>
                        <a:t>(1,000</a:t>
                      </a:r>
                      <a:r>
                        <a:rPr lang="en-US" sz="1800" b="0" kern="1200" baseline="0" dirty="0" smtClean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ea typeface="+mn-ea"/>
                          <a:cs typeface="Calibri" pitchFamily="34" charset="0"/>
                        </a:rPr>
                        <a:t> </a:t>
                      </a:r>
                      <a:r>
                        <a:rPr lang="en-US" sz="1800" b="0" kern="1200" baseline="0" dirty="0" err="1" smtClean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ea typeface="+mn-ea"/>
                          <a:cs typeface="Calibri" pitchFamily="34" charset="0"/>
                        </a:rPr>
                        <a:t>unidades</a:t>
                      </a:r>
                      <a:r>
                        <a:rPr lang="en-US" sz="1800" b="0" kern="1200" dirty="0" smtClean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ea typeface="+mn-ea"/>
                          <a:cs typeface="Calibri" pitchFamily="34" charset="0"/>
                        </a:rPr>
                        <a:t>) Trojan 24-GEL</a:t>
                      </a:r>
                    </a:p>
                  </a:txBody>
                  <a:tcPr marL="91438" marR="91438" marT="45731" marB="45731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Imagen 6" descr="screenshot_1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132" y="2380532"/>
            <a:ext cx="4561311" cy="3479969"/>
          </a:xfrm>
          <a:prstGeom prst="rect">
            <a:avLst/>
          </a:prstGeom>
          <a:ln w="28575" cmpd="sng">
            <a:noFill/>
          </a:ln>
        </p:spPr>
      </p:pic>
      <p:pic>
        <p:nvPicPr>
          <p:cNvPr id="9" name="Imagen 8" descr="screenshot_1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" y="1138041"/>
            <a:ext cx="3565353" cy="2302103"/>
          </a:xfrm>
          <a:prstGeom prst="rect">
            <a:avLst/>
          </a:prstGeom>
          <a:ln w="38100" cmpd="sng">
            <a:noFill/>
          </a:ln>
        </p:spPr>
      </p:pic>
      <p:pic>
        <p:nvPicPr>
          <p:cNvPr id="10" name="Imagen 9" descr="IMG_373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" y="3576864"/>
            <a:ext cx="3309868" cy="2289353"/>
          </a:xfrm>
          <a:prstGeom prst="rect">
            <a:avLst/>
          </a:prstGeom>
          <a:ln w="38100" cmpd="sng">
            <a:noFill/>
          </a:ln>
        </p:spPr>
      </p:pic>
      <p:pic>
        <p:nvPicPr>
          <p:cNvPr id="11" name="Imagen 10" descr="screenshot_279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149" y="1221398"/>
            <a:ext cx="1210294" cy="107207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0" y="35560"/>
            <a:ext cx="9144000" cy="604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_tradnl" sz="2800" b="1" smtClean="0">
                <a:solidFill>
                  <a:schemeClr val="bg1"/>
                </a:solidFill>
                <a:latin typeface="Calibri" charset="0"/>
              </a:rPr>
              <a:t>Baterías en Campo</a:t>
            </a:r>
            <a:endParaRPr lang="es-ES" altLang="es-ES_tradnl" sz="2800" b="1">
              <a:solidFill>
                <a:schemeClr val="bg1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8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20" y="816409"/>
            <a:ext cx="6890933" cy="520847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35560"/>
            <a:ext cx="9144000" cy="604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_tradnl" sz="2800" b="1" smtClean="0">
                <a:solidFill>
                  <a:schemeClr val="bg1"/>
                </a:solidFill>
                <a:latin typeface="Calibri" charset="0"/>
              </a:rPr>
              <a:t>Baterías en Campo</a:t>
            </a:r>
            <a:endParaRPr lang="es-ES" altLang="es-ES_tradnl" sz="2800" b="1">
              <a:solidFill>
                <a:schemeClr val="bg1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68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1" name="Imagen 3" descr="P6070558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"/>
          <a:stretch/>
        </p:blipFill>
        <p:spPr bwMode="auto">
          <a:xfrm>
            <a:off x="375920" y="1189909"/>
            <a:ext cx="4108450" cy="371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22" name="Imagen 4" descr="Alain  (3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94691"/>
            <a:ext cx="4342006" cy="2827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4" name="CuadroTexto 1"/>
          <p:cNvSpPr txBox="1">
            <a:spLocks noChangeArrowheads="1"/>
          </p:cNvSpPr>
          <p:nvPr/>
        </p:nvSpPr>
        <p:spPr bwMode="auto">
          <a:xfrm>
            <a:off x="375920" y="4940693"/>
            <a:ext cx="2959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s-ES" altLang="es-ES_tradnl" sz="1800" dirty="0" smtClean="0"/>
              <a:t>Montaña Pirineos, España</a:t>
            </a:r>
            <a:endParaRPr lang="es-ES" altLang="es-ES_tradnl" sz="18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35560"/>
            <a:ext cx="9144000" cy="604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_tradnl" sz="2800" b="1" smtClean="0">
                <a:solidFill>
                  <a:schemeClr val="bg1"/>
                </a:solidFill>
                <a:latin typeface="Calibri" charset="0"/>
              </a:rPr>
              <a:t>Baterías en Campo</a:t>
            </a:r>
            <a:endParaRPr lang="es-ES" altLang="es-ES_tradnl" sz="2800" b="1">
              <a:solidFill>
                <a:schemeClr val="bg1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87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8" r="8533"/>
          <a:stretch/>
        </p:blipFill>
        <p:spPr>
          <a:xfrm>
            <a:off x="492145" y="3522110"/>
            <a:ext cx="5085695" cy="269581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720" y="871269"/>
            <a:ext cx="4549698" cy="2614435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689600" y="4803051"/>
            <a:ext cx="30035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smtClean="0"/>
              <a:t>Egipto</a:t>
            </a:r>
          </a:p>
          <a:p>
            <a:r>
              <a:rPr lang="es-ES_tradnl" sz="2000" dirty="0" smtClean="0"/>
              <a:t>Instalación realizada por:</a:t>
            </a:r>
          </a:p>
          <a:p>
            <a:r>
              <a:rPr lang="es-ES_tradnl" sz="2000" dirty="0" smtClean="0"/>
              <a:t>HAMMER ELECTRIC SA</a:t>
            </a:r>
            <a:endParaRPr lang="es-ES_tradnl" sz="20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35560"/>
            <a:ext cx="9144000" cy="604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_tradnl" sz="2800" b="1" smtClean="0">
                <a:solidFill>
                  <a:schemeClr val="bg1"/>
                </a:solidFill>
                <a:latin typeface="Calibri" charset="0"/>
              </a:rPr>
              <a:t>Baterías en Campo</a:t>
            </a:r>
            <a:endParaRPr lang="es-ES" altLang="es-ES_tradnl" sz="2800" b="1">
              <a:solidFill>
                <a:schemeClr val="bg1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28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" y="866140"/>
            <a:ext cx="4274820" cy="284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980" y="2868254"/>
            <a:ext cx="5097780" cy="3217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35560"/>
            <a:ext cx="9144000" cy="604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_tradnl" sz="2800" b="1" smtClean="0">
                <a:solidFill>
                  <a:schemeClr val="bg1"/>
                </a:solidFill>
                <a:latin typeface="Calibri" charset="0"/>
              </a:rPr>
              <a:t>Baterías en Campo</a:t>
            </a:r>
            <a:endParaRPr lang="es-ES" altLang="es-ES_tradnl" sz="2800" b="1">
              <a:solidFill>
                <a:schemeClr val="bg1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30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CuadroTexto 1"/>
          <p:cNvSpPr txBox="1">
            <a:spLocks noChangeArrowheads="1"/>
          </p:cNvSpPr>
          <p:nvPr/>
        </p:nvSpPr>
        <p:spPr bwMode="auto">
          <a:xfrm>
            <a:off x="320040" y="4468812"/>
            <a:ext cx="29591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s-ES" altLang="es-ES_tradnl" sz="2000" dirty="0" err="1"/>
              <a:t>Larnaca</a:t>
            </a:r>
            <a:r>
              <a:rPr lang="es-ES" altLang="es-ES_tradnl" sz="2000" dirty="0"/>
              <a:t>, </a:t>
            </a:r>
            <a:r>
              <a:rPr lang="es-ES" altLang="es-ES_tradnl" sz="2000" dirty="0" smtClean="0"/>
              <a:t>Chipre.</a:t>
            </a:r>
            <a:endParaRPr lang="es-ES" altLang="es-ES_tradnl" sz="2000" dirty="0"/>
          </a:p>
        </p:txBody>
      </p:sp>
      <p:pic>
        <p:nvPicPr>
          <p:cNvPr id="210947" name="Imagen 2" descr="IMG_956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856615"/>
            <a:ext cx="3718560" cy="4957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48" name="Imagen 3" descr="IMG_957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56614"/>
            <a:ext cx="43815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35560"/>
            <a:ext cx="9144000" cy="604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_tradnl" sz="2800" b="1" smtClean="0">
                <a:solidFill>
                  <a:schemeClr val="bg1"/>
                </a:solidFill>
                <a:latin typeface="Calibri" charset="0"/>
              </a:rPr>
              <a:t>Baterías en Campo</a:t>
            </a:r>
            <a:endParaRPr lang="es-ES" altLang="es-ES_tradnl" sz="2800" b="1">
              <a:solidFill>
                <a:schemeClr val="bg1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4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894698"/>
              </p:ext>
            </p:extLst>
          </p:nvPr>
        </p:nvGraphicFramePr>
        <p:xfrm>
          <a:off x="139700" y="1107440"/>
          <a:ext cx="4554220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4220"/>
              </a:tblGrid>
              <a:tr h="48768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Monitoring</a:t>
                      </a:r>
                      <a:r>
                        <a:rPr lang="en-US" sz="1600" b="1" baseline="0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in Dubai</a:t>
                      </a:r>
                      <a:endParaRPr lang="en-US" sz="1600" b="1" dirty="0" smtClean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AGM-12V</a:t>
                      </a:r>
                    </a:p>
                  </a:txBody>
                  <a:tcPr marL="91452" marR="91452" marT="45727" marB="45727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129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43" y="1688799"/>
            <a:ext cx="3214688" cy="31353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30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593" y="4159830"/>
            <a:ext cx="1997075" cy="17160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002393"/>
              </p:ext>
            </p:extLst>
          </p:nvPr>
        </p:nvGraphicFramePr>
        <p:xfrm>
          <a:off x="4986377" y="1127760"/>
          <a:ext cx="4001506" cy="4846320"/>
        </p:xfrm>
        <a:graphic>
          <a:graphicData uri="http://schemas.openxmlformats.org/drawingml/2006/table">
            <a:tbl>
              <a:tblPr/>
              <a:tblGrid>
                <a:gridCol w="4001506"/>
              </a:tblGrid>
              <a:tr h="4846320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rgbClr val="800000"/>
                        </a:buClr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Geneva" charset="0"/>
                          <a:cs typeface="Arial" charset="0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buClr>
                          <a:srgbClr val="800000"/>
                        </a:buClr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buClr>
                          <a:srgbClr val="80000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buClr>
                          <a:srgbClr val="80000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buClr>
                          <a:srgbClr val="80000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00000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First road with streetlight in Dubai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404 streetlights, 11 KM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s-ES_tradn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2 units 8D-GEL in each post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s-ES_tradnl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s-ES_tradnl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s-ES_tradnl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s-ES_tradnl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s-ES_tradnl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s-ES_tradnl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s-ES_tradnl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s-ES_tradnl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s-ES_tradnl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s-ES_tradnl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s-ES_tradnl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s-ES_tradnl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s-ES_tradnl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s-ES_tradnl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s-ES_tradnl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s-ES_tradnl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91452" marR="91452" marT="45712" marB="457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pic>
        <p:nvPicPr>
          <p:cNvPr id="21300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271" y="1981200"/>
            <a:ext cx="3368675" cy="231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3008" name="Picture 4" descr="\\trojanbattery.com\users\CA_Users\rarcamone\Romina\2-Brackground information\0.1 Marketing\Picts of batteries\Hydroturf Solar Street lighting\F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845" y="3929442"/>
            <a:ext cx="1749425" cy="193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3011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77" y="4313199"/>
            <a:ext cx="1925637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3012" name="CuadroTexto 1"/>
          <p:cNvSpPr txBox="1">
            <a:spLocks noChangeArrowheads="1"/>
          </p:cNvSpPr>
          <p:nvPr/>
        </p:nvSpPr>
        <p:spPr bwMode="auto">
          <a:xfrm>
            <a:off x="5085595" y="5121275"/>
            <a:ext cx="172720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s-ES_tradnl" sz="1100" b="1" dirty="0" smtClean="0">
                <a:solidFill>
                  <a:srgbClr val="000000"/>
                </a:solidFill>
              </a:rPr>
              <a:t>2013</a:t>
            </a:r>
          </a:p>
          <a:p>
            <a:pPr algn="ctr" eaLnBrk="1" hangingPunct="1"/>
            <a:r>
              <a:rPr lang="en-US" altLang="es-ES_tradnl" sz="1100" b="1" dirty="0" smtClean="0">
                <a:solidFill>
                  <a:srgbClr val="000000"/>
                </a:solidFill>
              </a:rPr>
              <a:t> </a:t>
            </a:r>
            <a:r>
              <a:rPr lang="en-US" altLang="es-ES" sz="1100" b="1" dirty="0">
                <a:solidFill>
                  <a:srgbClr val="000000"/>
                </a:solidFill>
              </a:rPr>
              <a:t>“</a:t>
            </a:r>
            <a:r>
              <a:rPr lang="en-US" altLang="es-ES_tradnl" sz="1100" b="1" dirty="0">
                <a:solidFill>
                  <a:srgbClr val="000000"/>
                </a:solidFill>
              </a:rPr>
              <a:t>Application Solar</a:t>
            </a:r>
          </a:p>
          <a:p>
            <a:pPr algn="ctr" eaLnBrk="1" hangingPunct="1"/>
            <a:r>
              <a:rPr lang="en-US" altLang="es-ES_tradnl" sz="1100" b="1" dirty="0">
                <a:solidFill>
                  <a:srgbClr val="000000"/>
                </a:solidFill>
              </a:rPr>
              <a:t> Project of the Year</a:t>
            </a:r>
            <a:r>
              <a:rPr lang="en-US" altLang="es-ES" sz="1000" b="1" dirty="0">
                <a:solidFill>
                  <a:srgbClr val="000000"/>
                </a:solidFill>
              </a:rPr>
              <a:t>”</a:t>
            </a:r>
            <a:r>
              <a:rPr lang="en-US" altLang="es-ES_tradnl" sz="1000" b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35560"/>
            <a:ext cx="9144000" cy="604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_tradnl" sz="2800" b="1" smtClean="0">
                <a:solidFill>
                  <a:schemeClr val="bg1"/>
                </a:solidFill>
                <a:latin typeface="Calibri" charset="0"/>
              </a:rPr>
              <a:t>Baterías en Campo</a:t>
            </a:r>
            <a:endParaRPr lang="es-ES" altLang="es-ES_tradnl" sz="2800" b="1">
              <a:solidFill>
                <a:schemeClr val="bg1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16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Ferrar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7766" y="1745932"/>
            <a:ext cx="4594863" cy="3571877"/>
          </a:xfrm>
          <a:prstGeom prst="rect">
            <a:avLst/>
          </a:prstGeom>
          <a:ln w="28575" cmpd="sng">
            <a:noFill/>
          </a:ln>
        </p:spPr>
      </p:pic>
      <p:pic>
        <p:nvPicPr>
          <p:cNvPr id="8" name="Imagen 7" descr="screenshot_4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374" y="1234439"/>
            <a:ext cx="5020346" cy="3032608"/>
          </a:xfrm>
          <a:prstGeom prst="rect">
            <a:avLst/>
          </a:prstGeom>
          <a:ln>
            <a:noFill/>
          </a:ln>
        </p:spPr>
      </p:pic>
      <p:sp>
        <p:nvSpPr>
          <p:cNvPr id="9" name="CuadroTexto 8"/>
          <p:cNvSpPr txBox="1"/>
          <p:nvPr/>
        </p:nvSpPr>
        <p:spPr>
          <a:xfrm>
            <a:off x="4845466" y="4726940"/>
            <a:ext cx="3576721" cy="8925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b="1" dirty="0" smtClean="0"/>
              <a:t>Ferrari </a:t>
            </a:r>
            <a:r>
              <a:rPr lang="es-ES" sz="2000" b="1" dirty="0" err="1" smtClean="0"/>
              <a:t>World</a:t>
            </a:r>
            <a:r>
              <a:rPr lang="es-ES" sz="2000" b="1" dirty="0" smtClean="0"/>
              <a:t> Abu </a:t>
            </a:r>
            <a:r>
              <a:rPr lang="es-ES" sz="2000" b="1" dirty="0" err="1" smtClean="0"/>
              <a:t>Dhabi</a:t>
            </a:r>
            <a:endParaRPr lang="es-ES" sz="2000" b="1" dirty="0" smtClean="0"/>
          </a:p>
          <a:p>
            <a:endParaRPr lang="es-ES" dirty="0"/>
          </a:p>
          <a:p>
            <a:r>
              <a:rPr lang="es-ES" sz="1400" dirty="0" smtClean="0"/>
              <a:t>Baterías </a:t>
            </a:r>
            <a:r>
              <a:rPr lang="es-ES" sz="1400" dirty="0" smtClean="0"/>
              <a:t>Trojan en coches </a:t>
            </a:r>
            <a:r>
              <a:rPr lang="es-ES" sz="1400" dirty="0" smtClean="0"/>
              <a:t>eléctricos </a:t>
            </a:r>
            <a:r>
              <a:rPr lang="es-ES" sz="1400" dirty="0" smtClean="0"/>
              <a:t>de Ferrari.</a:t>
            </a:r>
            <a:endParaRPr lang="es-ES" sz="14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35560"/>
            <a:ext cx="9144000" cy="604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_tradnl" sz="2800" b="1" smtClean="0">
                <a:solidFill>
                  <a:schemeClr val="bg1"/>
                </a:solidFill>
                <a:latin typeface="Calibri" charset="0"/>
              </a:rPr>
              <a:t>Baterías en Campo</a:t>
            </a:r>
            <a:endParaRPr lang="es-ES" altLang="es-ES_tradnl" sz="2800" b="1">
              <a:solidFill>
                <a:schemeClr val="bg1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5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37" y="947962"/>
            <a:ext cx="7089943" cy="5066758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35560"/>
            <a:ext cx="9144000" cy="604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_tradnl" sz="2800" b="1" smtClean="0">
                <a:solidFill>
                  <a:schemeClr val="bg1"/>
                </a:solidFill>
                <a:latin typeface="Calibri" charset="0"/>
              </a:rPr>
              <a:t>Baterías en Campo</a:t>
            </a:r>
            <a:endParaRPr lang="es-ES" altLang="es-ES_tradnl" sz="2800" b="1">
              <a:solidFill>
                <a:schemeClr val="bg1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8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/>
          <p:cNvSpPr>
            <a:spLocks noChangeArrowheads="1"/>
          </p:cNvSpPr>
          <p:nvPr/>
        </p:nvSpPr>
        <p:spPr bwMode="auto">
          <a:xfrm>
            <a:off x="657807" y="1259539"/>
            <a:ext cx="7827962" cy="341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s-ES" altLang="es-ES_tradnl" sz="54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Anexo:</a:t>
            </a:r>
          </a:p>
          <a:p>
            <a:pPr algn="ctr"/>
            <a:endParaRPr lang="es-ES" altLang="es-ES_tradnl" sz="5400" b="1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s-ES" altLang="es-ES_tradnl" sz="54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Baterías de Litio</a:t>
            </a:r>
          </a:p>
          <a:p>
            <a:pPr algn="ctr"/>
            <a:endParaRPr lang="es-ES" altLang="es-ES_tradnl" sz="54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012325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1029"/>
          <p:cNvSpPr>
            <a:spLocks noChangeArrowheads="1"/>
          </p:cNvSpPr>
          <p:nvPr/>
        </p:nvSpPr>
        <p:spPr bwMode="auto">
          <a:xfrm>
            <a:off x="0" y="112850"/>
            <a:ext cx="9144000" cy="5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>
              <a:defRPr/>
            </a:pPr>
            <a:r>
              <a:rPr lang="en-US" sz="2800" b="1" dirty="0" err="1" smtClean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Carga</a:t>
            </a:r>
            <a:r>
              <a:rPr lang="en-US" sz="2800" b="1" dirty="0" smtClean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: </a:t>
            </a:r>
            <a:r>
              <a:rPr lang="en-US" sz="2800" b="1" dirty="0" err="1" smtClean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Cargador</a:t>
            </a:r>
            <a:r>
              <a:rPr lang="en-US" sz="2800" b="1" dirty="0" smtClean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Conectado</a:t>
            </a:r>
            <a:endParaRPr lang="en-US" sz="2800" b="1" dirty="0">
              <a:solidFill>
                <a:schemeClr val="bg1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5" name="Rectangle 1027"/>
          <p:cNvSpPr txBox="1">
            <a:spLocks noChangeArrowheads="1"/>
          </p:cNvSpPr>
          <p:nvPr/>
        </p:nvSpPr>
        <p:spPr>
          <a:xfrm>
            <a:off x="659757" y="930950"/>
            <a:ext cx="8052520" cy="56261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40000"/>
              </a:spcBef>
              <a:spcAft>
                <a:spcPts val="600"/>
              </a:spcAft>
              <a:buFont typeface="Webdings" charset="0"/>
              <a:buChar char="="/>
            </a:pPr>
            <a:r>
              <a:rPr lang="es-ES" sz="2000" dirty="0" smtClean="0">
                <a:latin typeface="Arial" charset="0"/>
              </a:rPr>
              <a:t>Se convierte la energía eléctrica en química. Los electrones fluyen hacia dentro de la batería, del terminal positivo (+) al negativo (-).</a:t>
            </a:r>
          </a:p>
          <a:p>
            <a:pPr>
              <a:lnSpc>
                <a:spcPct val="90000"/>
              </a:lnSpc>
              <a:spcBef>
                <a:spcPct val="40000"/>
              </a:spcBef>
              <a:spcAft>
                <a:spcPts val="600"/>
              </a:spcAft>
              <a:buFont typeface="Webdings" charset="0"/>
              <a:buChar char="="/>
            </a:pPr>
            <a:r>
              <a:rPr lang="es-ES" sz="2000" dirty="0" smtClean="0">
                <a:latin typeface="Arial" charset="0"/>
              </a:rPr>
              <a:t>El sulfato de ambas placas (PbSO4) se deshace en Pb y SO4</a:t>
            </a:r>
          </a:p>
          <a:p>
            <a:pPr>
              <a:lnSpc>
                <a:spcPct val="90000"/>
              </a:lnSpc>
              <a:spcBef>
                <a:spcPct val="40000"/>
              </a:spcBef>
              <a:spcAft>
                <a:spcPts val="600"/>
              </a:spcAft>
              <a:buFont typeface="Webdings" charset="0"/>
              <a:buChar char="="/>
            </a:pPr>
            <a:r>
              <a:rPr lang="es-ES" sz="2000" dirty="0" smtClean="0">
                <a:latin typeface="Arial" charset="0"/>
              </a:rPr>
              <a:t>El agua (H2O) se descompone en Hidrógeno y Oxígeno.</a:t>
            </a:r>
          </a:p>
          <a:p>
            <a:pPr>
              <a:lnSpc>
                <a:spcPct val="90000"/>
              </a:lnSpc>
              <a:spcBef>
                <a:spcPct val="40000"/>
              </a:spcBef>
              <a:spcAft>
                <a:spcPts val="600"/>
              </a:spcAft>
              <a:buFont typeface="Webdings" charset="0"/>
              <a:buChar char="="/>
            </a:pPr>
            <a:r>
              <a:rPr lang="es-ES" sz="2000" dirty="0" smtClean="0">
                <a:latin typeface="Arial" charset="0"/>
              </a:rPr>
              <a:t>El sulfato (SO4) combina con el Hidrógeno para formar Ácido Sulfúrico (H2SO4).</a:t>
            </a:r>
          </a:p>
          <a:p>
            <a:pPr>
              <a:lnSpc>
                <a:spcPct val="90000"/>
              </a:lnSpc>
              <a:spcBef>
                <a:spcPct val="40000"/>
              </a:spcBef>
              <a:spcAft>
                <a:spcPts val="600"/>
              </a:spcAft>
              <a:buFont typeface="Webdings" charset="0"/>
              <a:buChar char="="/>
            </a:pPr>
            <a:r>
              <a:rPr lang="es-ES" sz="2000" dirty="0" smtClean="0">
                <a:latin typeface="Arial" charset="0"/>
              </a:rPr>
              <a:t>La densidad se incrementa hasta 1.275-1.280 (FLA) o hasta  1.300 (VRLA)</a:t>
            </a:r>
          </a:p>
          <a:p>
            <a:pPr>
              <a:lnSpc>
                <a:spcPct val="90000"/>
              </a:lnSpc>
              <a:spcBef>
                <a:spcPct val="40000"/>
              </a:spcBef>
              <a:spcAft>
                <a:spcPts val="600"/>
              </a:spcAft>
              <a:buFont typeface="Webdings" charset="0"/>
              <a:buChar char="="/>
            </a:pPr>
            <a:r>
              <a:rPr lang="es-ES" sz="2000" dirty="0" smtClean="0">
                <a:latin typeface="Arial" charset="0"/>
              </a:rPr>
              <a:t>El oxígeno se combina con el Pb (+) para formar Dióxido de Plomo (PbO2).</a:t>
            </a:r>
          </a:p>
          <a:p>
            <a:pPr>
              <a:lnSpc>
                <a:spcPct val="90000"/>
              </a:lnSpc>
              <a:spcBef>
                <a:spcPct val="40000"/>
              </a:spcBef>
              <a:spcAft>
                <a:spcPts val="600"/>
              </a:spcAft>
              <a:buFont typeface="Webdings" charset="0"/>
              <a:buChar char="="/>
            </a:pPr>
            <a:r>
              <a:rPr lang="es-ES" sz="2000" dirty="0" smtClean="0">
                <a:latin typeface="Arial" charset="0"/>
              </a:rPr>
              <a:t>El voltaje se incrementa gradualmente.</a:t>
            </a:r>
          </a:p>
          <a:p>
            <a:pPr>
              <a:lnSpc>
                <a:spcPct val="90000"/>
              </a:lnSpc>
              <a:spcBef>
                <a:spcPct val="40000"/>
              </a:spcBef>
              <a:spcAft>
                <a:spcPts val="600"/>
              </a:spcAft>
              <a:buFont typeface="Wingdings" charset="0"/>
              <a:buChar char="Ø"/>
            </a:pPr>
            <a:r>
              <a:rPr lang="es-ES" sz="2000" dirty="0" smtClean="0">
                <a:solidFill>
                  <a:srgbClr val="FF0000"/>
                </a:solidFill>
                <a:latin typeface="Arial" charset="0"/>
              </a:rPr>
              <a:t>Resultado:</a:t>
            </a:r>
            <a:r>
              <a:rPr lang="es-ES" sz="2000" dirty="0" smtClean="0">
                <a:latin typeface="Arial" charset="0"/>
              </a:rPr>
              <a:t> Dos placas diferentes en ácido sulfúrico mezclado con agua….</a:t>
            </a:r>
            <a:endParaRPr lang="es-ES" sz="2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02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1008156"/>
            <a:ext cx="7477760" cy="4909140"/>
          </a:xfrm>
          <a:prstGeom prst="rect">
            <a:avLst/>
          </a:prstGeom>
          <a:solidFill>
            <a:srgbClr val="FFDC35"/>
          </a:solidFill>
          <a:ln>
            <a:solidFill>
              <a:srgbClr val="000077"/>
            </a:solidFill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0711" y="27548"/>
            <a:ext cx="91440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s-ES" b="1" smtClean="0">
                <a:solidFill>
                  <a:schemeClr val="bg1"/>
                </a:solidFill>
              </a:rPr>
              <a:t>Tipos de Baterías Ion Litio</a:t>
            </a:r>
            <a:endParaRPr lang="es-ES" b="1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47251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20124"/>
            <a:ext cx="91440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s-ES" b="1" dirty="0" smtClean="0">
                <a:solidFill>
                  <a:schemeClr val="bg1"/>
                </a:solidFill>
              </a:rPr>
              <a:t>Tipos de Baterías:   Li-ion  y   LiFePO4</a:t>
            </a:r>
            <a:endParaRPr lang="es-ES" b="1" dirty="0" smtClean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43" y="989468"/>
            <a:ext cx="5975877" cy="1842727"/>
          </a:xfrm>
          <a:prstGeom prst="rect">
            <a:avLst/>
          </a:prstGeom>
          <a:solidFill>
            <a:srgbClr val="000077"/>
          </a:solidFill>
          <a:ln>
            <a:solidFill>
              <a:schemeClr val="tx1"/>
            </a:solidFill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2"/>
          <a:stretch/>
        </p:blipFill>
        <p:spPr>
          <a:xfrm>
            <a:off x="4572000" y="3031785"/>
            <a:ext cx="4230998" cy="2043777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287898" y="5135134"/>
            <a:ext cx="4721482" cy="1077218"/>
          </a:xfrm>
          <a:prstGeom prst="rect">
            <a:avLst/>
          </a:prstGeom>
          <a:solidFill>
            <a:srgbClr val="FFE53F"/>
          </a:solidFill>
        </p:spPr>
        <p:txBody>
          <a:bodyPr wrap="square" rtlCol="0">
            <a:spAutoFit/>
          </a:bodyPr>
          <a:lstStyle/>
          <a:p>
            <a:r>
              <a:rPr lang="es-ES_tradnl" sz="1600" dirty="0" smtClean="0"/>
              <a:t>En la carga,  el ion</a:t>
            </a:r>
            <a:r>
              <a:rPr lang="es-ES_tradnl" sz="1600" dirty="0"/>
              <a:t> Li+ </a:t>
            </a:r>
            <a:r>
              <a:rPr lang="es-ES_tradnl" sz="1600" dirty="0" smtClean="0"/>
              <a:t>migra hacia el cátodo a través de la membrana de polímero. </a:t>
            </a:r>
          </a:p>
          <a:p>
            <a:r>
              <a:rPr lang="es-ES_tradnl" sz="1600" dirty="0" smtClean="0"/>
              <a:t>En la descarga, el ion</a:t>
            </a:r>
            <a:r>
              <a:rPr lang="es-ES_tradnl" sz="1600" dirty="0"/>
              <a:t> Li+ </a:t>
            </a:r>
            <a:r>
              <a:rPr lang="es-ES_tradnl" sz="1600" dirty="0" smtClean="0"/>
              <a:t>retorna al ánodo.  </a:t>
            </a:r>
          </a:p>
          <a:p>
            <a:r>
              <a:rPr lang="es-ES_tradnl" sz="1600" dirty="0" smtClean="0"/>
              <a:t>Es lo mismo que en otras baterías de Litio-ion.</a:t>
            </a:r>
            <a:endParaRPr lang="es-ES_tradnl" sz="16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03" y="4827932"/>
            <a:ext cx="3857986" cy="749907"/>
          </a:xfrm>
          <a:prstGeom prst="rect">
            <a:avLst/>
          </a:prstGeom>
          <a:solidFill>
            <a:schemeClr val="accent1">
              <a:alpha val="49000"/>
            </a:schemeClr>
          </a:solidFill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03" y="3527048"/>
            <a:ext cx="3808855" cy="744573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286003" y="3095757"/>
            <a:ext cx="22508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i="1" dirty="0" err="1" smtClean="0">
                <a:solidFill>
                  <a:srgbClr val="0000A0"/>
                </a:solidFill>
              </a:rPr>
              <a:t>Discharge</a:t>
            </a:r>
            <a:endParaRPr lang="es-ES_tradnl" sz="1600" b="1" i="1" dirty="0">
              <a:solidFill>
                <a:srgbClr val="0000A0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286003" y="4550934"/>
            <a:ext cx="22508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i="1" dirty="0" err="1">
                <a:solidFill>
                  <a:srgbClr val="FF0000"/>
                </a:solidFill>
              </a:rPr>
              <a:t>C</a:t>
            </a:r>
            <a:r>
              <a:rPr lang="es-ES_tradnl" sz="1600" b="1" i="1" dirty="0" err="1" smtClean="0">
                <a:solidFill>
                  <a:srgbClr val="FF0000"/>
                </a:solidFill>
              </a:rPr>
              <a:t>harge</a:t>
            </a:r>
            <a:endParaRPr lang="es-ES_tradnl" sz="1600" b="1" i="1" dirty="0">
              <a:solidFill>
                <a:srgbClr val="FF0000"/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800" y="1056641"/>
            <a:ext cx="2554459" cy="194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54001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50502" y="22804"/>
            <a:ext cx="9093498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s-ES" b="1" smtClean="0">
                <a:solidFill>
                  <a:schemeClr val="bg1"/>
                </a:solidFill>
              </a:rPr>
              <a:t>Construcción  Baterías de Litio</a:t>
            </a:r>
            <a:endParaRPr lang="es-ES" b="1" smtClean="0">
              <a:solidFill>
                <a:schemeClr val="bg1"/>
              </a:solidFill>
            </a:endParaRPr>
          </a:p>
        </p:txBody>
      </p:sp>
      <p:sp>
        <p:nvSpPr>
          <p:cNvPr id="16" name="object 3"/>
          <p:cNvSpPr>
            <a:spLocks noChangeArrowheads="1"/>
          </p:cNvSpPr>
          <p:nvPr/>
        </p:nvSpPr>
        <p:spPr bwMode="auto">
          <a:xfrm>
            <a:off x="467360" y="2018396"/>
            <a:ext cx="3837940" cy="571071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latin typeface="Calibri" pitchFamily="4" charset="0"/>
            </a:endParaRPr>
          </a:p>
        </p:txBody>
      </p:sp>
      <p:sp>
        <p:nvSpPr>
          <p:cNvPr id="17" name="object 4"/>
          <p:cNvSpPr>
            <a:spLocks noChangeArrowheads="1"/>
          </p:cNvSpPr>
          <p:nvPr/>
        </p:nvSpPr>
        <p:spPr bwMode="auto">
          <a:xfrm>
            <a:off x="510503" y="2875885"/>
            <a:ext cx="3671794" cy="1404938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latin typeface="Calibri" pitchFamily="4" charset="0"/>
            </a:endParaRPr>
          </a:p>
        </p:txBody>
      </p:sp>
      <p:sp>
        <p:nvSpPr>
          <p:cNvPr id="18" name="object 5"/>
          <p:cNvSpPr>
            <a:spLocks noChangeArrowheads="1"/>
          </p:cNvSpPr>
          <p:nvPr/>
        </p:nvSpPr>
        <p:spPr bwMode="auto">
          <a:xfrm>
            <a:off x="542066" y="4480257"/>
            <a:ext cx="3617631" cy="1470963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latin typeface="Calibri" pitchFamily="4" charset="0"/>
            </a:endParaRPr>
          </a:p>
        </p:txBody>
      </p:sp>
      <p:sp>
        <p:nvSpPr>
          <p:cNvPr id="19" name="object 7"/>
          <p:cNvSpPr>
            <a:spLocks noChangeArrowheads="1"/>
          </p:cNvSpPr>
          <p:nvPr/>
        </p:nvSpPr>
        <p:spPr bwMode="auto">
          <a:xfrm>
            <a:off x="4819950" y="2027758"/>
            <a:ext cx="3764371" cy="1338601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latin typeface="Calibri" pitchFamily="4" charset="0"/>
            </a:endParaRPr>
          </a:p>
        </p:txBody>
      </p:sp>
      <p:sp>
        <p:nvSpPr>
          <p:cNvPr id="20" name="object 13"/>
          <p:cNvSpPr txBox="1">
            <a:spLocks noChangeArrowheads="1"/>
          </p:cNvSpPr>
          <p:nvPr/>
        </p:nvSpPr>
        <p:spPr bwMode="auto">
          <a:xfrm>
            <a:off x="220906" y="934622"/>
            <a:ext cx="4297456" cy="57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marL="12700" algn="ctr"/>
            <a:r>
              <a:rPr lang="en-US" b="1" dirty="0" smtClean="0">
                <a:solidFill>
                  <a:schemeClr val="tx2"/>
                </a:solidFill>
                <a:ea typeface="Arial" pitchFamily="4" charset="0"/>
                <a:cs typeface="Arial" pitchFamily="4" charset="0"/>
              </a:rPr>
              <a:t>12V </a:t>
            </a:r>
            <a:r>
              <a:rPr lang="en-US" b="1" dirty="0">
                <a:solidFill>
                  <a:schemeClr val="tx2"/>
                </a:solidFill>
                <a:ea typeface="Arial" pitchFamily="4" charset="0"/>
                <a:cs typeface="Arial" pitchFamily="4" charset="0"/>
              </a:rPr>
              <a:t>Pack Assembly</a:t>
            </a:r>
            <a:endParaRPr lang="en-US" dirty="0">
              <a:solidFill>
                <a:schemeClr val="tx2"/>
              </a:solidFill>
              <a:ea typeface="Arial" pitchFamily="4" charset="0"/>
              <a:cs typeface="Arial" pitchFamily="4" charset="0"/>
            </a:endParaRPr>
          </a:p>
          <a:p>
            <a:pPr marL="12700" algn="ctr">
              <a:spcBef>
                <a:spcPts val="150"/>
              </a:spcBef>
            </a:pPr>
            <a:r>
              <a:rPr lang="en-US" b="1" dirty="0">
                <a:solidFill>
                  <a:srgbClr val="050505"/>
                </a:solidFill>
                <a:ea typeface="Arial" pitchFamily="4" charset="0"/>
                <a:cs typeface="Arial" pitchFamily="4" charset="0"/>
              </a:rPr>
              <a:t>Structure and Design</a:t>
            </a:r>
            <a:endParaRPr lang="en-US" dirty="0">
              <a:ea typeface="Arial" pitchFamily="4" charset="0"/>
              <a:cs typeface="Arial" pitchFamily="4" charset="0"/>
            </a:endParaRPr>
          </a:p>
        </p:txBody>
      </p:sp>
      <p:sp>
        <p:nvSpPr>
          <p:cNvPr id="21" name="object 14"/>
          <p:cNvSpPr txBox="1">
            <a:spLocks noChangeArrowheads="1"/>
          </p:cNvSpPr>
          <p:nvPr/>
        </p:nvSpPr>
        <p:spPr bwMode="auto">
          <a:xfrm>
            <a:off x="520663" y="1601724"/>
            <a:ext cx="3697941" cy="394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marL="12700"/>
            <a:r>
              <a:rPr lang="en-US" sz="1200" dirty="0">
                <a:solidFill>
                  <a:schemeClr val="tx2"/>
                </a:solidFill>
                <a:ea typeface="Arial" pitchFamily="4" charset="0"/>
                <a:cs typeface="Arial" pitchFamily="4" charset="0"/>
              </a:rPr>
              <a:t>ASSEMBLY INSTRUCTIONS</a:t>
            </a:r>
          </a:p>
          <a:p>
            <a:pPr marL="12700">
              <a:spcBef>
                <a:spcPts val="213"/>
              </a:spcBef>
            </a:pPr>
            <a:r>
              <a:rPr lang="en-US" sz="1200" dirty="0">
                <a:solidFill>
                  <a:schemeClr val="tx2"/>
                </a:solidFill>
                <a:ea typeface="Arial" pitchFamily="4" charset="0"/>
                <a:cs typeface="Arial" pitchFamily="4" charset="0"/>
              </a:rPr>
              <a:t>Series four 3.2V 5Ah cells to create 12..8v 5Ah nominal</a:t>
            </a:r>
          </a:p>
        </p:txBody>
      </p:sp>
      <p:sp>
        <p:nvSpPr>
          <p:cNvPr id="22" name="object 15"/>
          <p:cNvSpPr txBox="1">
            <a:spLocks noChangeArrowheads="1"/>
          </p:cNvSpPr>
          <p:nvPr/>
        </p:nvSpPr>
        <p:spPr bwMode="auto">
          <a:xfrm>
            <a:off x="542066" y="2737386"/>
            <a:ext cx="3841751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marL="12700"/>
            <a:r>
              <a:rPr lang="en-US" sz="1100" dirty="0">
                <a:solidFill>
                  <a:srgbClr val="151515"/>
                </a:solidFill>
                <a:ea typeface="Arial" pitchFamily="4" charset="0"/>
                <a:cs typeface="Arial" pitchFamily="4" charset="0"/>
              </a:rPr>
              <a:t>Create </a:t>
            </a:r>
            <a:r>
              <a:rPr lang="en-US" sz="1100" dirty="0">
                <a:solidFill>
                  <a:srgbClr val="050505"/>
                </a:solidFill>
                <a:ea typeface="Arial" pitchFamily="4" charset="0"/>
                <a:cs typeface="Arial" pitchFamily="4" charset="0"/>
              </a:rPr>
              <a:t>parallel </a:t>
            </a:r>
            <a:r>
              <a:rPr lang="en-US" sz="1100" dirty="0">
                <a:solidFill>
                  <a:srgbClr val="151515"/>
                </a:solidFill>
                <a:ea typeface="Arial" pitchFamily="4" charset="0"/>
                <a:cs typeface="Arial" pitchFamily="4" charset="0"/>
              </a:rPr>
              <a:t>connection </a:t>
            </a:r>
            <a:r>
              <a:rPr lang="en-US" sz="1100" dirty="0">
                <a:solidFill>
                  <a:srgbClr val="050505"/>
                </a:solidFill>
                <a:ea typeface="Arial" pitchFamily="4" charset="0"/>
                <a:cs typeface="Arial" pitchFamily="4" charset="0"/>
              </a:rPr>
              <a:t>to build </a:t>
            </a:r>
            <a:r>
              <a:rPr lang="en-US" sz="1100" dirty="0">
                <a:solidFill>
                  <a:srgbClr val="151515"/>
                </a:solidFill>
                <a:ea typeface="Arial" pitchFamily="4" charset="0"/>
                <a:cs typeface="Arial" pitchFamily="4" charset="0"/>
              </a:rPr>
              <a:t>capacity (3.2v </a:t>
            </a:r>
            <a:r>
              <a:rPr lang="en-US" sz="1100" dirty="0">
                <a:solidFill>
                  <a:srgbClr val="050505"/>
                </a:solidFill>
                <a:ea typeface="Arial" pitchFamily="4" charset="0"/>
                <a:cs typeface="Arial" pitchFamily="4" charset="0"/>
              </a:rPr>
              <a:t>100Ah)</a:t>
            </a:r>
            <a:endParaRPr lang="en-US" sz="1100" dirty="0">
              <a:ea typeface="Arial" pitchFamily="4" charset="0"/>
              <a:cs typeface="Arial" pitchFamily="4" charset="0"/>
            </a:endParaRPr>
          </a:p>
        </p:txBody>
      </p:sp>
      <p:sp>
        <p:nvSpPr>
          <p:cNvPr id="23" name="object 19"/>
          <p:cNvSpPr txBox="1">
            <a:spLocks noChangeArrowheads="1"/>
          </p:cNvSpPr>
          <p:nvPr/>
        </p:nvSpPr>
        <p:spPr bwMode="auto">
          <a:xfrm>
            <a:off x="4819950" y="1362916"/>
            <a:ext cx="3877235" cy="501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marL="17463"/>
            <a:r>
              <a:rPr lang="en-US" sz="1200" dirty="0">
                <a:solidFill>
                  <a:schemeClr val="tx2"/>
                </a:solidFill>
              </a:rPr>
              <a:t>FIRM</a:t>
            </a:r>
          </a:p>
          <a:p>
            <a:pPr marL="17463">
              <a:lnSpc>
                <a:spcPts val="1013"/>
              </a:lnSpc>
              <a:spcBef>
                <a:spcPts val="350"/>
              </a:spcBef>
            </a:pPr>
            <a:r>
              <a:rPr lang="en-US" sz="1200" dirty="0">
                <a:solidFill>
                  <a:schemeClr val="tx2"/>
                </a:solidFill>
              </a:rPr>
              <a:t>The cell's positive and negative are welded to the pillars, and connected ti</a:t>
            </a:r>
            <a:r>
              <a:rPr lang="en-US" sz="1200" u="sng" dirty="0">
                <a:solidFill>
                  <a:schemeClr val="tx2"/>
                </a:solidFill>
              </a:rPr>
              <a:t>g</a:t>
            </a:r>
            <a:r>
              <a:rPr lang="en-US" sz="1200" dirty="0">
                <a:solidFill>
                  <a:schemeClr val="tx2"/>
                </a:solidFill>
              </a:rPr>
              <a:t>htly with nuts.</a:t>
            </a:r>
          </a:p>
        </p:txBody>
      </p:sp>
      <p:sp>
        <p:nvSpPr>
          <p:cNvPr id="24" name="object 21"/>
          <p:cNvSpPr txBox="1">
            <a:spLocks noChangeArrowheads="1"/>
          </p:cNvSpPr>
          <p:nvPr/>
        </p:nvSpPr>
        <p:spPr bwMode="auto">
          <a:xfrm>
            <a:off x="4842363" y="3585616"/>
            <a:ext cx="3854822" cy="428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marL="17463">
              <a:lnSpc>
                <a:spcPts val="1075"/>
              </a:lnSpc>
            </a:pPr>
            <a:r>
              <a:rPr lang="en-US" sz="1200" dirty="0">
                <a:solidFill>
                  <a:schemeClr val="tx2"/>
                </a:solidFill>
              </a:rPr>
              <a:t>PASSIVE CIRCUIT BOARD</a:t>
            </a:r>
          </a:p>
          <a:p>
            <a:pPr marL="17463">
              <a:lnSpc>
                <a:spcPts val="1100"/>
              </a:lnSpc>
            </a:pPr>
            <a:r>
              <a:rPr lang="en-US" sz="1200" dirty="0">
                <a:solidFill>
                  <a:schemeClr val="tx2"/>
                </a:solidFill>
              </a:rPr>
              <a:t>The structure has a unique function of lengthways overcurrent and cross protection, which protects each cell.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5364480" y="5691110"/>
            <a:ext cx="3087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200" dirty="0" err="1" smtClean="0"/>
              <a:t>Info</a:t>
            </a:r>
            <a:r>
              <a:rPr lang="es-ES_tradnl" sz="1200" dirty="0" smtClean="0"/>
              <a:t> </a:t>
            </a:r>
            <a:r>
              <a:rPr lang="es-ES_tradnl" sz="1200" dirty="0" err="1" smtClean="0"/>
              <a:t>courtesy</a:t>
            </a:r>
            <a:r>
              <a:rPr lang="es-ES_tradnl" sz="1200" dirty="0" smtClean="0"/>
              <a:t> of </a:t>
            </a:r>
            <a:r>
              <a:rPr lang="es-ES_tradnl" sz="1200" dirty="0" err="1" smtClean="0"/>
              <a:t>Relion</a:t>
            </a:r>
            <a:r>
              <a:rPr lang="es-ES_tradnl" sz="1200" dirty="0" smtClean="0"/>
              <a:t> </a:t>
            </a:r>
            <a:r>
              <a:rPr lang="es-ES_tradnl" sz="1200" dirty="0" err="1" smtClean="0"/>
              <a:t>Lithium</a:t>
            </a:r>
            <a:r>
              <a:rPr lang="es-ES_tradnl" sz="1200" dirty="0" smtClean="0"/>
              <a:t> </a:t>
            </a:r>
            <a:r>
              <a:rPr lang="es-ES_tradnl" sz="1200" dirty="0" err="1" smtClean="0"/>
              <a:t>Battey</a:t>
            </a:r>
            <a:endParaRPr lang="es-ES_tradnl" sz="1200" dirty="0"/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950" y="4170864"/>
            <a:ext cx="3655517" cy="142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20157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79790" y="1434075"/>
            <a:ext cx="5398477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s-ES_tradnl" sz="1600" dirty="0" smtClean="0">
                <a:latin typeface="+mj-lt"/>
              </a:rPr>
              <a:t>Capacidad usable es </a:t>
            </a:r>
            <a:r>
              <a:rPr lang="es-ES_tradnl" sz="1600" dirty="0">
                <a:latin typeface="+mj-lt"/>
              </a:rPr>
              <a:t>80% </a:t>
            </a:r>
            <a:r>
              <a:rPr lang="es-ES_tradnl" sz="1600" dirty="0" smtClean="0">
                <a:latin typeface="+mj-lt"/>
              </a:rPr>
              <a:t>o más de la capacidad total</a:t>
            </a:r>
          </a:p>
          <a:p>
            <a:endParaRPr lang="es-ES_tradnl" sz="1600" dirty="0">
              <a:latin typeface="+mj-lt"/>
            </a:endParaRPr>
          </a:p>
          <a:p>
            <a:pPr marL="285750" indent="-285750">
              <a:buFont typeface="Wingdings" charset="2"/>
              <a:buChar char="q"/>
            </a:pPr>
            <a:r>
              <a:rPr lang="es-ES_tradnl" sz="1600" dirty="0" smtClean="0">
                <a:latin typeface="+mj-lt"/>
              </a:rPr>
              <a:t>Mucho más livianas que el plomo:</a:t>
            </a:r>
            <a:endParaRPr lang="es-ES_tradnl" sz="1600" dirty="0">
              <a:latin typeface="+mj-lt"/>
            </a:endParaRPr>
          </a:p>
          <a:p>
            <a:r>
              <a:rPr lang="es-ES_tradnl" sz="1600" dirty="0" smtClean="0">
                <a:latin typeface="+mj-lt"/>
              </a:rPr>
              <a:t> </a:t>
            </a:r>
            <a:r>
              <a:rPr lang="es-ES_tradnl" sz="1600" dirty="0">
                <a:latin typeface="+mj-lt"/>
              </a:rPr>
              <a:t>~33% </a:t>
            </a:r>
            <a:r>
              <a:rPr lang="es-ES_tradnl" sz="1600" dirty="0" smtClean="0">
                <a:latin typeface="+mj-lt"/>
              </a:rPr>
              <a:t>de Plomo-Acido, </a:t>
            </a:r>
            <a:r>
              <a:rPr lang="es-ES_tradnl" sz="1600" dirty="0">
                <a:latin typeface="+mj-lt"/>
              </a:rPr>
              <a:t>~25% </a:t>
            </a:r>
            <a:r>
              <a:rPr lang="es-ES_tradnl" sz="1600" dirty="0">
                <a:latin typeface="+mj-lt"/>
              </a:rPr>
              <a:t> </a:t>
            </a:r>
            <a:r>
              <a:rPr lang="es-ES_tradnl" sz="1600" dirty="0" smtClean="0">
                <a:latin typeface="+mj-lt"/>
              </a:rPr>
              <a:t>para la misma capacidad usable</a:t>
            </a:r>
            <a:endParaRPr lang="es-ES_tradnl" sz="1600" dirty="0">
              <a:latin typeface="+mj-lt"/>
            </a:endParaRPr>
          </a:p>
          <a:p>
            <a:endParaRPr lang="es-ES_tradnl" sz="1600" dirty="0" smtClean="0">
              <a:latin typeface="+mj-lt"/>
            </a:endParaRPr>
          </a:p>
          <a:p>
            <a:pPr marL="285750" indent="-285750">
              <a:buFont typeface="Wingdings" charset="2"/>
              <a:buChar char="q"/>
            </a:pPr>
            <a:r>
              <a:rPr lang="es-ES_tradnl" sz="1600" dirty="0">
                <a:latin typeface="+mj-lt"/>
              </a:rPr>
              <a:t>C</a:t>
            </a:r>
            <a:r>
              <a:rPr lang="es-ES_tradnl" sz="1600" dirty="0" smtClean="0">
                <a:latin typeface="+mj-lt"/>
              </a:rPr>
              <a:t>arga más rápida y simple</a:t>
            </a:r>
            <a:endParaRPr lang="es-ES_tradnl" sz="1600" dirty="0" smtClean="0">
              <a:latin typeface="+mj-lt"/>
            </a:endParaRPr>
          </a:p>
          <a:p>
            <a:r>
              <a:rPr lang="es-ES_tradnl" sz="1600" dirty="0" smtClean="0">
                <a:latin typeface="+mj-lt"/>
              </a:rPr>
              <a:t>Razón de aceptaci</a:t>
            </a:r>
            <a:r>
              <a:rPr lang="es-ES_tradnl" sz="1600" dirty="0" smtClean="0">
                <a:latin typeface="+mj-lt"/>
              </a:rPr>
              <a:t>ón de carga hasta</a:t>
            </a:r>
            <a:r>
              <a:rPr lang="es-ES_tradnl" sz="1600" dirty="0" smtClean="0">
                <a:latin typeface="+mj-lt"/>
              </a:rPr>
              <a:t> 3x  de la capacidad total.</a:t>
            </a:r>
            <a:r>
              <a:rPr lang="es-ES_tradnl" sz="1600" dirty="0">
                <a:latin typeface="+mj-lt"/>
              </a:rPr>
              <a:t/>
            </a:r>
            <a:br>
              <a:rPr lang="es-ES_tradnl" sz="1600" dirty="0">
                <a:latin typeface="+mj-lt"/>
              </a:rPr>
            </a:br>
            <a:r>
              <a:rPr lang="es-ES_tradnl" sz="1600" dirty="0" smtClean="0">
                <a:latin typeface="+mj-lt"/>
              </a:rPr>
              <a:t> En algunos casos se pueden cargar 100% en </a:t>
            </a:r>
            <a:r>
              <a:rPr lang="es-ES_tradnl" sz="1600" dirty="0">
                <a:latin typeface="+mj-lt"/>
              </a:rPr>
              <a:t>20 </a:t>
            </a:r>
            <a:r>
              <a:rPr lang="es-ES_tradnl" sz="1600" dirty="0" smtClean="0">
                <a:latin typeface="+mj-lt"/>
              </a:rPr>
              <a:t>minutos</a:t>
            </a:r>
            <a:r>
              <a:rPr lang="es-ES_tradnl" sz="1600" dirty="0" smtClean="0">
                <a:latin typeface="+mj-lt"/>
              </a:rPr>
              <a:t>.</a:t>
            </a:r>
            <a:endParaRPr lang="es-ES_tradnl" sz="1600" dirty="0">
              <a:latin typeface="+mj-lt"/>
            </a:endParaRPr>
          </a:p>
          <a:p>
            <a:r>
              <a:rPr lang="es-ES_tradnl" sz="1600" dirty="0" smtClean="0">
                <a:latin typeface="+mj-lt"/>
              </a:rPr>
              <a:t>Se cargan en una sola fase de carga. </a:t>
            </a:r>
            <a:endParaRPr lang="es-ES_tradnl" sz="1600" dirty="0">
              <a:latin typeface="+mj-lt"/>
            </a:endParaRPr>
          </a:p>
          <a:p>
            <a:endParaRPr lang="es-ES_tradnl" sz="1600" dirty="0" smtClean="0">
              <a:latin typeface="+mj-lt"/>
            </a:endParaRPr>
          </a:p>
          <a:p>
            <a:pPr marL="285750" indent="-285750">
              <a:buFont typeface="Wingdings" charset="2"/>
              <a:buChar char="q"/>
            </a:pPr>
            <a:r>
              <a:rPr lang="es-ES_tradnl" sz="1600" dirty="0" smtClean="0">
                <a:latin typeface="+mj-lt"/>
              </a:rPr>
              <a:t>Vida útil más larga</a:t>
            </a:r>
            <a:r>
              <a:rPr lang="es-ES_tradnl" sz="1600" dirty="0" smtClean="0">
                <a:latin typeface="+mj-lt"/>
              </a:rPr>
              <a:t>,  típicamente </a:t>
            </a:r>
            <a:r>
              <a:rPr lang="es-ES_tradnl" sz="1600" dirty="0" smtClean="0">
                <a:latin typeface="+mj-lt"/>
              </a:rPr>
              <a:t>2000-5000 </a:t>
            </a:r>
            <a:r>
              <a:rPr lang="es-ES_tradnl" sz="1600" dirty="0" smtClean="0">
                <a:latin typeface="+mj-lt"/>
              </a:rPr>
              <a:t>ciclos</a:t>
            </a:r>
            <a:endParaRPr lang="es-ES_tradnl" sz="1600" dirty="0" smtClean="0">
              <a:latin typeface="+mj-lt"/>
            </a:endParaRPr>
          </a:p>
          <a:p>
            <a:endParaRPr lang="es-ES_tradnl" sz="1600" dirty="0" smtClean="0">
              <a:latin typeface="+mj-lt"/>
            </a:endParaRPr>
          </a:p>
          <a:p>
            <a:pPr marL="285750" indent="-285750">
              <a:buFont typeface="Wingdings" charset="2"/>
              <a:buChar char="q"/>
            </a:pPr>
            <a:r>
              <a:rPr lang="es-ES_tradnl" sz="1600" dirty="0" smtClean="0">
                <a:latin typeface="+mj-lt"/>
              </a:rPr>
              <a:t>Alta eficiencia en ciclos de carga/descarga  (salen igual cantidad de  Ah que entraron)</a:t>
            </a:r>
          </a:p>
          <a:p>
            <a:endParaRPr lang="es-ES_tradnl" sz="1600" dirty="0" smtClean="0">
              <a:latin typeface="+mj-lt"/>
            </a:endParaRPr>
          </a:p>
          <a:p>
            <a:pPr marL="285750" indent="-285750">
              <a:buFont typeface="Wingdings" charset="2"/>
              <a:buChar char="q"/>
            </a:pPr>
            <a:r>
              <a:rPr lang="es-ES_tradnl" sz="1600" dirty="0" smtClean="0">
                <a:latin typeface="+mj-lt"/>
              </a:rPr>
              <a:t>Mucha menor auto-descarga,  menor al 2% por mes</a:t>
            </a:r>
            <a:endParaRPr lang="es-ES_tradnl" sz="1600" dirty="0">
              <a:latin typeface="+mj-lt"/>
            </a:endParaRPr>
          </a:p>
          <a:p>
            <a:endParaRPr lang="es-ES_tradnl" sz="1600" dirty="0" smtClean="0">
              <a:latin typeface="+mj-lt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401" y="1427108"/>
            <a:ext cx="3230752" cy="3205852"/>
          </a:xfrm>
          <a:prstGeom prst="rect">
            <a:avLst/>
          </a:prstGeom>
          <a:ln>
            <a:noFill/>
          </a:ln>
        </p:spPr>
      </p:pic>
      <p:sp>
        <p:nvSpPr>
          <p:cNvPr id="5" name="CuadroTexto 4"/>
          <p:cNvSpPr txBox="1"/>
          <p:nvPr/>
        </p:nvSpPr>
        <p:spPr>
          <a:xfrm>
            <a:off x="5810347" y="4851183"/>
            <a:ext cx="314764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s-ES_tradnl" sz="1600" dirty="0" smtClean="0"/>
              <a:t>Primeras baterías de Litio recargables fabricadas por Sony,  hacia </a:t>
            </a:r>
            <a:r>
              <a:rPr lang="es-ES_tradnl" sz="1600" dirty="0" smtClean="0"/>
              <a:t>1991</a:t>
            </a:r>
            <a:endParaRPr lang="es-ES_tradnl" sz="1600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67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s-ES" b="1" dirty="0" smtClean="0">
                <a:solidFill>
                  <a:schemeClr val="bg1"/>
                </a:solidFill>
              </a:rPr>
              <a:t>Características de las baterías de Litio</a:t>
            </a:r>
            <a:endParaRPr lang="es-ES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78181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39956"/>
            <a:ext cx="91440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GB" b="1" dirty="0" smtClean="0">
                <a:solidFill>
                  <a:schemeClr val="bg1"/>
                </a:solidFill>
              </a:rPr>
              <a:t>    </a:t>
            </a:r>
            <a:r>
              <a:rPr lang="en-GB" b="1" dirty="0" err="1" smtClean="0">
                <a:solidFill>
                  <a:schemeClr val="bg1"/>
                </a:solidFill>
              </a:rPr>
              <a:t>Litio</a:t>
            </a:r>
            <a:r>
              <a:rPr lang="en-GB" b="1" dirty="0" smtClean="0">
                <a:solidFill>
                  <a:schemeClr val="bg1"/>
                </a:solidFill>
              </a:rPr>
              <a:t>  vs.  </a:t>
            </a:r>
            <a:r>
              <a:rPr lang="en-GB" b="1" dirty="0" err="1" smtClean="0">
                <a:solidFill>
                  <a:schemeClr val="bg1"/>
                </a:solidFill>
              </a:rPr>
              <a:t>Plomo-ácido</a:t>
            </a:r>
            <a:endParaRPr lang="en-GB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5519115"/>
              </p:ext>
            </p:extLst>
          </p:nvPr>
        </p:nvGraphicFramePr>
        <p:xfrm>
          <a:off x="368048" y="1950720"/>
          <a:ext cx="8407903" cy="4261533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4680520"/>
                <a:gridCol w="2016224"/>
                <a:gridCol w="1711159"/>
              </a:tblGrid>
              <a:tr h="270912">
                <a:tc>
                  <a:txBody>
                    <a:bodyPr/>
                    <a:lstStyle/>
                    <a:p>
                      <a:pPr algn="ctr"/>
                      <a:endParaRPr lang="es-ES" sz="1800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>
                          <a:solidFill>
                            <a:srgbClr val="C00000"/>
                          </a:solidFill>
                        </a:rPr>
                        <a:t>Plomo</a:t>
                      </a:r>
                      <a:r>
                        <a:rPr lang="es-ES" sz="1800" baseline="0" dirty="0" smtClean="0">
                          <a:solidFill>
                            <a:srgbClr val="C00000"/>
                          </a:solidFill>
                        </a:rPr>
                        <a:t> - Ácido</a:t>
                      </a:r>
                      <a:endParaRPr lang="es-ES" sz="18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>
                          <a:solidFill>
                            <a:srgbClr val="0060A8"/>
                          </a:solidFill>
                        </a:rPr>
                        <a:t>Litio – ion</a:t>
                      </a:r>
                      <a:endParaRPr lang="es-ES" sz="1800" dirty="0">
                        <a:solidFill>
                          <a:srgbClr val="0060A8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5099">
                <a:tc>
                  <a:txBody>
                    <a:bodyPr/>
                    <a:lstStyle/>
                    <a:p>
                      <a:r>
                        <a:rPr lang="es-ES" sz="1800" baseline="0" dirty="0" smtClean="0"/>
                        <a:t>+ Densidad de Energía (</a:t>
                      </a:r>
                      <a:r>
                        <a:rPr lang="es-ES" sz="1800" baseline="0" dirty="0" err="1" smtClean="0"/>
                        <a:t>Wh</a:t>
                      </a:r>
                      <a:r>
                        <a:rPr lang="es-ES" sz="1800" baseline="0" dirty="0" smtClean="0"/>
                        <a:t>/Litro)</a:t>
                      </a:r>
                      <a:endParaRPr lang="es-ES" sz="1800" dirty="0"/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90 – 100 (*)</a:t>
                      </a:r>
                      <a:endParaRPr lang="es-ES" sz="1800" dirty="0"/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200 – 500</a:t>
                      </a:r>
                      <a:endParaRPr lang="es-ES" sz="1800" dirty="0"/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5099">
                <a:tc>
                  <a:txBody>
                    <a:bodyPr/>
                    <a:lstStyle/>
                    <a:p>
                      <a:r>
                        <a:rPr lang="es-ES" sz="1800" dirty="0" smtClean="0"/>
                        <a:t>+ Energía</a:t>
                      </a:r>
                      <a:r>
                        <a:rPr lang="es-ES" sz="1800" baseline="0" dirty="0" smtClean="0"/>
                        <a:t> Específica (</a:t>
                      </a:r>
                      <a:r>
                        <a:rPr lang="es-ES" sz="1800" baseline="0" dirty="0" err="1" smtClean="0"/>
                        <a:t>Wh</a:t>
                      </a:r>
                      <a:r>
                        <a:rPr lang="es-ES" sz="1800" baseline="0" dirty="0" smtClean="0"/>
                        <a:t>/kg)</a:t>
                      </a:r>
                      <a:endParaRPr lang="es-ES" sz="1800" dirty="0"/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30 – 50  (*)</a:t>
                      </a:r>
                      <a:endParaRPr lang="es-ES" sz="1800" dirty="0"/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150 – 250</a:t>
                      </a:r>
                      <a:endParaRPr lang="es-ES" sz="1800" dirty="0"/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5099">
                <a:tc>
                  <a:txBody>
                    <a:bodyPr/>
                    <a:lstStyle/>
                    <a:p>
                      <a:r>
                        <a:rPr lang="es-ES" sz="1800" dirty="0" smtClean="0"/>
                        <a:t>+ Vida</a:t>
                      </a:r>
                      <a:r>
                        <a:rPr lang="es-ES" sz="1800" baseline="0" dirty="0" smtClean="0"/>
                        <a:t> útil en ciclos de trabajo a igual % de descarga (</a:t>
                      </a:r>
                      <a:r>
                        <a:rPr lang="es-ES" sz="1800" baseline="0" dirty="0" err="1" smtClean="0"/>
                        <a:t>DoD</a:t>
                      </a:r>
                      <a:r>
                        <a:rPr lang="es-ES" sz="1800" baseline="0" dirty="0" smtClean="0"/>
                        <a:t>)</a:t>
                      </a:r>
                      <a:endParaRPr lang="es-ES" sz="1800" dirty="0"/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800</a:t>
                      </a:r>
                      <a:r>
                        <a:rPr lang="es-ES" sz="1800" baseline="0" dirty="0" smtClean="0"/>
                        <a:t> @ 80%</a:t>
                      </a:r>
                    </a:p>
                    <a:p>
                      <a:pPr algn="ctr"/>
                      <a:r>
                        <a:rPr lang="es-ES" sz="1800" baseline="0" dirty="0" smtClean="0"/>
                        <a:t>1250 @ 50%</a:t>
                      </a:r>
                      <a:endParaRPr lang="es-ES" sz="1800" dirty="0"/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3000 @ 80%</a:t>
                      </a:r>
                    </a:p>
                    <a:p>
                      <a:pPr algn="ctr"/>
                      <a:r>
                        <a:rPr lang="es-ES" sz="1800" dirty="0" smtClean="0"/>
                        <a:t>5000 @ 50%</a:t>
                      </a:r>
                      <a:endParaRPr lang="es-ES" sz="1800" dirty="0"/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5099">
                <a:tc>
                  <a:txBody>
                    <a:bodyPr/>
                    <a:lstStyle/>
                    <a:p>
                      <a:r>
                        <a:rPr lang="es-ES" sz="1800" dirty="0" smtClean="0"/>
                        <a:t>+ Precio</a:t>
                      </a:r>
                      <a:r>
                        <a:rPr lang="es-ES" sz="1800" baseline="0" dirty="0" smtClean="0"/>
                        <a:t> (</a:t>
                      </a:r>
                      <a:r>
                        <a:rPr lang="es-ES" sz="1800" baseline="0" dirty="0" err="1" smtClean="0"/>
                        <a:t>usd</a:t>
                      </a:r>
                      <a:r>
                        <a:rPr lang="es-ES" sz="1800" baseline="0" dirty="0" smtClean="0"/>
                        <a:t>/</a:t>
                      </a:r>
                      <a:r>
                        <a:rPr lang="es-ES" sz="1800" baseline="0" dirty="0" err="1" smtClean="0"/>
                        <a:t>kWh</a:t>
                      </a:r>
                      <a:r>
                        <a:rPr lang="es-ES" sz="1800" baseline="0" dirty="0" smtClean="0"/>
                        <a:t>)</a:t>
                      </a:r>
                      <a:endParaRPr lang="es-ES" sz="1800" dirty="0"/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220</a:t>
                      </a:r>
                      <a:r>
                        <a:rPr lang="es-ES" sz="1800" dirty="0" smtClean="0">
                          <a:latin typeface="Calibri"/>
                          <a:cs typeface="Calibri"/>
                        </a:rPr>
                        <a:t>↑</a:t>
                      </a:r>
                      <a:endParaRPr lang="es-ES" sz="1800" dirty="0"/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450</a:t>
                      </a:r>
                      <a:r>
                        <a:rPr lang="es-ES" sz="1800" dirty="0" smtClean="0">
                          <a:latin typeface="Calibri"/>
                          <a:cs typeface="Calibri"/>
                        </a:rPr>
                        <a:t>↓</a:t>
                      </a:r>
                      <a:endParaRPr lang="es-ES" sz="1800" dirty="0"/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5099">
                <a:tc>
                  <a:txBody>
                    <a:bodyPr/>
                    <a:lstStyle/>
                    <a:p>
                      <a:r>
                        <a:rPr lang="es-ES" sz="1800" dirty="0" smtClean="0"/>
                        <a:t>+ Precio por ciclo (</a:t>
                      </a:r>
                      <a:r>
                        <a:rPr lang="es-ES" sz="1800" dirty="0" err="1" smtClean="0"/>
                        <a:t>usd</a:t>
                      </a:r>
                      <a:r>
                        <a:rPr lang="es-ES" sz="1800" dirty="0" smtClean="0"/>
                        <a:t>/</a:t>
                      </a:r>
                      <a:r>
                        <a:rPr lang="es-ES" sz="1800" dirty="0" err="1" smtClean="0"/>
                        <a:t>kWh</a:t>
                      </a:r>
                      <a:r>
                        <a:rPr lang="es-ES" sz="1800" dirty="0" smtClean="0"/>
                        <a:t>/ciclo) @50%</a:t>
                      </a:r>
                      <a:endParaRPr lang="es-ES" sz="1800" dirty="0"/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0,176</a:t>
                      </a:r>
                      <a:endParaRPr lang="es-ES" sz="1800" dirty="0"/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0,09</a:t>
                      </a:r>
                      <a:endParaRPr lang="es-ES" sz="1800" dirty="0"/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5099">
                <a:tc>
                  <a:txBody>
                    <a:bodyPr/>
                    <a:lstStyle/>
                    <a:p>
                      <a:r>
                        <a:rPr lang="es-ES" sz="1800" dirty="0" smtClean="0"/>
                        <a:t>+ Auto-descarga</a:t>
                      </a:r>
                      <a:endParaRPr lang="es-ES" sz="1800" dirty="0"/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15%</a:t>
                      </a:r>
                      <a:r>
                        <a:rPr lang="es-ES" sz="1800" baseline="0" dirty="0" smtClean="0"/>
                        <a:t> </a:t>
                      </a:r>
                      <a:r>
                        <a:rPr lang="es-ES" sz="1800" baseline="0" dirty="0" smtClean="0"/>
                        <a:t>por mes</a:t>
                      </a:r>
                      <a:endParaRPr lang="es-ES" sz="1800" dirty="0"/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2% por mes</a:t>
                      </a:r>
                      <a:endParaRPr lang="es-ES" sz="1800" dirty="0"/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5099">
                <a:tc>
                  <a:txBody>
                    <a:bodyPr/>
                    <a:lstStyle/>
                    <a:p>
                      <a:r>
                        <a:rPr lang="es-ES" sz="1800" dirty="0" smtClean="0"/>
                        <a:t>+ Mantenimiento</a:t>
                      </a:r>
                      <a:endParaRPr lang="es-ES" sz="1800" dirty="0"/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Requiere</a:t>
                      </a:r>
                      <a:endParaRPr lang="es-ES" sz="1800" dirty="0"/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No requiere</a:t>
                      </a:r>
                      <a:endParaRPr lang="es-ES" sz="1800" dirty="0"/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5099">
                <a:tc>
                  <a:txBody>
                    <a:bodyPr/>
                    <a:lstStyle/>
                    <a:p>
                      <a:r>
                        <a:rPr lang="es-ES" sz="1800" dirty="0" smtClean="0"/>
                        <a:t>+ Temperaturas</a:t>
                      </a:r>
                      <a:r>
                        <a:rPr lang="es-ES" sz="1800" baseline="0" dirty="0" smtClean="0"/>
                        <a:t> de trabajo</a:t>
                      </a:r>
                      <a:endParaRPr lang="es-ES" sz="1800" dirty="0"/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0</a:t>
                      </a:r>
                      <a:r>
                        <a:rPr lang="es-ES" sz="1800" dirty="0" smtClean="0">
                          <a:latin typeface="Calibri"/>
                          <a:cs typeface="Calibri"/>
                        </a:rPr>
                        <a:t>°C </a:t>
                      </a:r>
                      <a:r>
                        <a:rPr lang="es-ES" sz="1800" dirty="0" smtClean="0">
                          <a:latin typeface="+mn-lt"/>
                          <a:cs typeface="Calibri"/>
                        </a:rPr>
                        <a:t>a 40°C</a:t>
                      </a:r>
                      <a:endParaRPr lang="es-ES" sz="1800" dirty="0"/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-20</a:t>
                      </a:r>
                      <a:r>
                        <a:rPr lang="es-ES" sz="1800" dirty="0" smtClean="0">
                          <a:latin typeface="+mn-lt"/>
                          <a:cs typeface="Calibri"/>
                        </a:rPr>
                        <a:t>°C a 60°C</a:t>
                      </a:r>
                      <a:endParaRPr lang="es-ES" sz="1800" dirty="0"/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8" name="Picture 4" descr="\\SERVERVZH\Shared\Publica\Vanzand\54 LITIO\02. CAPACITACIONES\IMAGENES para PRESENTACIONES\Nuestras Celdas 126W en la man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2" b="4731"/>
          <a:stretch/>
        </p:blipFill>
        <p:spPr bwMode="auto">
          <a:xfrm>
            <a:off x="7457440" y="693584"/>
            <a:ext cx="995441" cy="11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sultado de imagen para bateria de plomo Ã¡ci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490" y="724065"/>
            <a:ext cx="1225010" cy="110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043895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25" y="1521468"/>
            <a:ext cx="4128938" cy="28527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1529118"/>
            <a:ext cx="4572968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289365" y="925363"/>
            <a:ext cx="225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smtClean="0"/>
              <a:t>Litio</a:t>
            </a:r>
            <a:endParaRPr lang="es-ES_tradnl" sz="2400" b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5732100" y="1261776"/>
            <a:ext cx="2250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chemeClr val="bg1"/>
                </a:solidFill>
              </a:rPr>
              <a:t>GEL &amp; AGM</a:t>
            </a:r>
            <a:endParaRPr lang="es-ES_tradnl" b="1" dirty="0">
              <a:solidFill>
                <a:schemeClr val="bg1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9476"/>
            <a:ext cx="91440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    </a:t>
            </a:r>
            <a:r>
              <a:rPr lang="en-GB" sz="2000" b="1" dirty="0" err="1" smtClean="0">
                <a:solidFill>
                  <a:schemeClr val="bg1"/>
                </a:solidFill>
              </a:rPr>
              <a:t>Litio</a:t>
            </a:r>
            <a:r>
              <a:rPr lang="en-GB" sz="2000" b="1" dirty="0" smtClean="0">
                <a:solidFill>
                  <a:schemeClr val="bg1"/>
                </a:solidFill>
              </a:rPr>
              <a:t> </a:t>
            </a:r>
            <a:r>
              <a:rPr lang="en-GB" sz="2000" b="1" dirty="0" err="1" smtClean="0">
                <a:solidFill>
                  <a:schemeClr val="bg1"/>
                </a:solidFill>
              </a:rPr>
              <a:t>vs</a:t>
            </a:r>
            <a:r>
              <a:rPr lang="en-GB" sz="2000" b="1" dirty="0" smtClean="0">
                <a:solidFill>
                  <a:schemeClr val="bg1"/>
                </a:solidFill>
              </a:rPr>
              <a:t> </a:t>
            </a:r>
            <a:r>
              <a:rPr lang="en-GB" sz="2000" b="1" dirty="0" err="1" smtClean="0">
                <a:solidFill>
                  <a:schemeClr val="bg1"/>
                </a:solidFill>
              </a:rPr>
              <a:t>Plomo</a:t>
            </a:r>
            <a:r>
              <a:rPr lang="en-GB" sz="2000" b="1" dirty="0" err="1" smtClean="0">
                <a:solidFill>
                  <a:schemeClr val="bg1"/>
                </a:solidFill>
              </a:rPr>
              <a:t>-Ácido</a:t>
            </a:r>
            <a:r>
              <a:rPr lang="en-GB" sz="2000" b="1" dirty="0" smtClean="0">
                <a:solidFill>
                  <a:schemeClr val="bg1"/>
                </a:solidFill>
              </a:rPr>
              <a:t>,  </a:t>
            </a:r>
            <a:r>
              <a:rPr lang="en-GB" sz="2000" b="1" dirty="0" smtClean="0">
                <a:solidFill>
                  <a:schemeClr val="bg1"/>
                </a:solidFill>
              </a:rPr>
              <a:t>AGM y GEL:  </a:t>
            </a:r>
            <a:r>
              <a:rPr lang="en-GB" sz="2000" b="1" dirty="0" err="1" smtClean="0">
                <a:solidFill>
                  <a:schemeClr val="bg1"/>
                </a:solidFill>
              </a:rPr>
              <a:t>Perfiles</a:t>
            </a:r>
            <a:r>
              <a:rPr lang="en-GB" sz="2000" b="1" dirty="0" smtClean="0">
                <a:solidFill>
                  <a:schemeClr val="bg1"/>
                </a:solidFill>
              </a:rPr>
              <a:t> de </a:t>
            </a:r>
            <a:r>
              <a:rPr lang="en-GB" sz="2000" b="1" dirty="0" err="1" smtClean="0">
                <a:solidFill>
                  <a:schemeClr val="bg1"/>
                </a:solidFill>
              </a:rPr>
              <a:t>Carga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21" y="4431853"/>
            <a:ext cx="1752493" cy="146923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662" y="4462818"/>
            <a:ext cx="1431706" cy="1431706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5733068" y="986918"/>
            <a:ext cx="2250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/>
              <a:t>GEL &amp; AGM</a:t>
            </a:r>
            <a:endParaRPr lang="es-ES_tradnl" sz="2000" b="1" dirty="0"/>
          </a:p>
        </p:txBody>
      </p:sp>
    </p:spTree>
    <p:extLst>
      <p:ext uri="{BB962C8B-B14F-4D97-AF65-F5344CB8AC3E}">
        <p14:creationId xmlns:p14="http://schemas.microsoft.com/office/powerpoint/2010/main" val="1712222654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9" y="936801"/>
            <a:ext cx="4484951" cy="23651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39956"/>
            <a:ext cx="91440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s-ES" b="1" smtClean="0">
                <a:solidFill>
                  <a:schemeClr val="bg1"/>
                </a:solidFill>
              </a:rPr>
              <a:t>    Capacidad y Velocidad de Descarga</a:t>
            </a:r>
            <a:endParaRPr lang="es-ES" b="1">
              <a:solidFill>
                <a:schemeClr val="bg1"/>
              </a:solidFill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259769" y="3545176"/>
            <a:ext cx="8203511" cy="2955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>
              <a:defRPr/>
            </a:pPr>
            <a:r>
              <a:rPr lang="es-ES" sz="1600" smtClean="0">
                <a:latin typeface="Arial" pitchFamily="34" charset="0"/>
              </a:rPr>
              <a:t>Ejemplo:   </a:t>
            </a:r>
            <a:r>
              <a:rPr lang="es-ES" sz="1600" b="1" smtClean="0">
                <a:latin typeface="Arial" pitchFamily="34" charset="0"/>
              </a:rPr>
              <a:t>Group GC2 @ 6V @ 1.75VPC @ 27C</a:t>
            </a:r>
          </a:p>
          <a:p>
            <a:pPr>
              <a:defRPr/>
            </a:pPr>
            <a:r>
              <a:rPr lang="es-ES" sz="1600" smtClean="0">
                <a:latin typeface="Arial" pitchFamily="34" charset="0"/>
              </a:rPr>
              <a:t>250 Ah @ C/</a:t>
            </a:r>
            <a:r>
              <a:rPr lang="es-ES" sz="1600" baseline="-25000" smtClean="0">
                <a:latin typeface="Arial" pitchFamily="34" charset="0"/>
              </a:rPr>
              <a:t>100</a:t>
            </a:r>
            <a:r>
              <a:rPr lang="es-ES" sz="1600" smtClean="0">
                <a:latin typeface="Arial" pitchFamily="34" charset="0"/>
              </a:rPr>
              <a:t>: 250Ah / 100 hs = 2.5 Amps por 100 h</a:t>
            </a:r>
          </a:p>
          <a:p>
            <a:pPr>
              <a:defRPr/>
            </a:pPr>
            <a:r>
              <a:rPr lang="es-ES" sz="1600" smtClean="0">
                <a:latin typeface="Arial" pitchFamily="34" charset="0"/>
              </a:rPr>
              <a:t>225 Ah @ C/</a:t>
            </a:r>
            <a:r>
              <a:rPr lang="es-ES" sz="1600" baseline="-25000" smtClean="0">
                <a:latin typeface="Arial" pitchFamily="34" charset="0"/>
              </a:rPr>
              <a:t>20</a:t>
            </a:r>
            <a:r>
              <a:rPr lang="es-ES" sz="1600" smtClean="0">
                <a:latin typeface="Arial" pitchFamily="34" charset="0"/>
              </a:rPr>
              <a:t>:  225Ah / 20 hs = 11.25 Amps por 20 h</a:t>
            </a:r>
          </a:p>
          <a:p>
            <a:pPr>
              <a:defRPr/>
            </a:pPr>
            <a:r>
              <a:rPr lang="es-ES" sz="1600" smtClean="0">
                <a:latin typeface="Arial" pitchFamily="34" charset="0"/>
                <a:ea typeface="ＭＳ Ｐゴシック" charset="0"/>
              </a:rPr>
              <a:t>185 Ah @ C/</a:t>
            </a:r>
            <a:r>
              <a:rPr lang="es-ES" sz="1600" baseline="-25000" smtClean="0">
                <a:latin typeface="Arial" pitchFamily="34" charset="0"/>
                <a:ea typeface="ＭＳ Ｐゴシック" charset="0"/>
              </a:rPr>
              <a:t>5</a:t>
            </a:r>
            <a:r>
              <a:rPr lang="es-ES" sz="1600" smtClean="0">
                <a:latin typeface="Arial" pitchFamily="34" charset="0"/>
                <a:ea typeface="ＭＳ Ｐゴシック" charset="0"/>
              </a:rPr>
              <a:t>:   185Ah / 5 hs = 37 Amps por 5 h</a:t>
            </a:r>
          </a:p>
          <a:p>
            <a:pPr>
              <a:defRPr/>
            </a:pPr>
            <a:endParaRPr lang="es-ES" sz="1600" smtClean="0">
              <a:latin typeface="Arial" pitchFamily="34" charset="0"/>
              <a:ea typeface="ＭＳ Ｐゴシック" charset="0"/>
            </a:endParaRPr>
          </a:p>
          <a:p>
            <a:pPr>
              <a:defRPr/>
            </a:pPr>
            <a:r>
              <a:rPr lang="es-ES" smtClean="0">
                <a:latin typeface="Arial" pitchFamily="34" charset="0"/>
                <a:ea typeface="ＭＳ Ｐゴシック" charset="0"/>
              </a:rPr>
              <a:t>En baterías de Plomo-Acido, cuanto más rápido se descargan, más pérdidas internas habrá  y la batería entregará menos energía.</a:t>
            </a:r>
          </a:p>
          <a:p>
            <a:pPr>
              <a:defRPr/>
            </a:pPr>
            <a:endParaRPr lang="es-ES" smtClean="0">
              <a:latin typeface="Arial" pitchFamily="34" charset="0"/>
              <a:ea typeface="ＭＳ Ｐゴシック" charset="0"/>
            </a:endParaRPr>
          </a:p>
          <a:p>
            <a:pPr>
              <a:defRPr/>
            </a:pPr>
            <a:r>
              <a:rPr lang="es-ES" smtClean="0">
                <a:latin typeface="Arial" pitchFamily="34" charset="0"/>
                <a:ea typeface="ＭＳ Ｐゴシック" charset="0"/>
              </a:rPr>
              <a:t>En la tecnología de Litio, toda la capacidad se puede usar</a:t>
            </a:r>
            <a:r>
              <a:rPr lang="es-ES" smtClean="0">
                <a:latin typeface="Arial" pitchFamily="34" charset="0"/>
                <a:ea typeface="ＭＳ Ｐゴシック" charset="0"/>
              </a:rPr>
              <a:t> en un rango muy amplio de razones de descarga (corrientes).</a:t>
            </a:r>
            <a:endParaRPr lang="es-ES" smtClean="0">
              <a:latin typeface="Arial" pitchFamily="34" charset="0"/>
              <a:ea typeface="ＭＳ Ｐゴシック" charset="0"/>
            </a:endParaRPr>
          </a:p>
          <a:p>
            <a:pPr>
              <a:defRPr/>
            </a:pPr>
            <a:endParaRPr lang="es-ES" sz="1600">
              <a:latin typeface="Arial" pitchFamily="34" charset="0"/>
            </a:endParaRPr>
          </a:p>
        </p:txBody>
      </p:sp>
      <p:pic>
        <p:nvPicPr>
          <p:cNvPr id="5" name="Picture 3" descr="Screen Shot 2015-10-26 at 1.36.0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9521" y="822594"/>
            <a:ext cx="3891280" cy="257532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631925" y="3497555"/>
            <a:ext cx="3472604" cy="830997"/>
          </a:xfrm>
          <a:prstGeom prst="rect">
            <a:avLst/>
          </a:prstGeom>
          <a:solidFill>
            <a:srgbClr val="FFE53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/>
              <a:t>En baterías de </a:t>
            </a:r>
            <a:r>
              <a:rPr lang="es-ES_tradnl" sz="1600" b="1" dirty="0" smtClean="0"/>
              <a:t>Litio</a:t>
            </a:r>
            <a:r>
              <a:rPr lang="es-ES_tradnl" sz="1600" dirty="0" smtClean="0"/>
              <a:t> la capacidad de la batería no cambia mucho a distintas velocidades de descarga.</a:t>
            </a:r>
            <a:endParaRPr lang="es-ES_tradnl" sz="1600" dirty="0"/>
          </a:p>
        </p:txBody>
      </p:sp>
    </p:spTree>
    <p:extLst>
      <p:ext uri="{BB962C8B-B14F-4D97-AF65-F5344CB8AC3E}">
        <p14:creationId xmlns:p14="http://schemas.microsoft.com/office/powerpoint/2010/main" val="1547286307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81586"/>
            <a:ext cx="91440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s-ES" b="1" smtClean="0">
                <a:solidFill>
                  <a:schemeClr val="bg1"/>
                </a:solidFill>
              </a:rPr>
              <a:t>    Número de Ciclos</a:t>
            </a:r>
            <a:endParaRPr lang="es-ES" b="1" smtClean="0">
              <a:solidFill>
                <a:schemeClr val="bg1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86" y="719297"/>
            <a:ext cx="3219294" cy="261899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292" y="843280"/>
            <a:ext cx="3370427" cy="2606000"/>
          </a:xfrm>
          <a:prstGeom prst="rect">
            <a:avLst/>
          </a:prstGeom>
        </p:spPr>
      </p:pic>
      <p:pic>
        <p:nvPicPr>
          <p:cNvPr id="10" name="Imagen 2" descr="aaa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346" y="3596640"/>
            <a:ext cx="3482374" cy="2160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428146" y="3415406"/>
            <a:ext cx="46721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/>
              <a:t>Pb-Ácido</a:t>
            </a:r>
            <a:r>
              <a:rPr lang="es-ES" sz="1600" dirty="0" smtClean="0"/>
              <a:t>: </a:t>
            </a:r>
            <a:r>
              <a:rPr lang="es-ES" sz="1600" dirty="0"/>
              <a:t>en un ciclo raramente se puede tomar el 100% de la </a:t>
            </a:r>
            <a:r>
              <a:rPr lang="es-ES" sz="1600" dirty="0" smtClean="0"/>
              <a:t>capacidad, o un </a:t>
            </a:r>
            <a:r>
              <a:rPr lang="es-ES" sz="1600" dirty="0"/>
              <a:t>100% DOD. Se estima que al 100% del DOD se perderá el 50% de </a:t>
            </a:r>
            <a:r>
              <a:rPr lang="es-ES" sz="1600" dirty="0" smtClean="0"/>
              <a:t>ciclos de vida </a:t>
            </a:r>
            <a:r>
              <a:rPr lang="es-ES" sz="1600" dirty="0"/>
              <a:t>debido a la corrosión</a:t>
            </a:r>
            <a:r>
              <a:rPr lang="es-ES" sz="1600" dirty="0" smtClean="0"/>
              <a:t>.</a:t>
            </a:r>
          </a:p>
          <a:p>
            <a:endParaRPr lang="es-ES" sz="1600" dirty="0"/>
          </a:p>
          <a:p>
            <a:r>
              <a:rPr lang="es-ES" sz="1600" b="1" dirty="0" smtClean="0"/>
              <a:t>Litio</a:t>
            </a:r>
            <a:r>
              <a:rPr lang="es-ES" sz="1600" dirty="0"/>
              <a:t>: se puede tomar el 100% de la capacidad en cada descarga de 100% DOD. La energía máxima se tomará funcionando al 80% de DOD. Trabajar al 100% DOD será una pérdida de no más del </a:t>
            </a:r>
            <a:r>
              <a:rPr lang="es-ES" sz="1600" dirty="0" smtClean="0"/>
              <a:t>20</a:t>
            </a:r>
            <a:r>
              <a:rPr lang="es-ES" sz="1600" dirty="0"/>
              <a:t>% </a:t>
            </a:r>
            <a:r>
              <a:rPr lang="es-ES" sz="1600" dirty="0" smtClean="0"/>
              <a:t>de su capacidad de energía en su vida útil.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856124178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875455"/>
            <a:ext cx="4724400" cy="2426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4724400" y="3382798"/>
            <a:ext cx="4175760" cy="1077218"/>
          </a:xfrm>
          <a:prstGeom prst="rect">
            <a:avLst/>
          </a:prstGeom>
          <a:solidFill>
            <a:srgbClr val="FCE23D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s-ES" altLang="es-ES_tradnl" sz="1600" dirty="0" smtClean="0"/>
              <a:t>Por cada</a:t>
            </a:r>
            <a:r>
              <a:rPr lang="es-ES" altLang="es-ES_tradnl" sz="1600" dirty="0" smtClean="0"/>
              <a:t> </a:t>
            </a:r>
            <a:r>
              <a:rPr lang="en-US" altLang="es-ES_tradnl" sz="1600" dirty="0" smtClean="0"/>
              <a:t>10°C de </a:t>
            </a:r>
            <a:r>
              <a:rPr lang="es-ES" altLang="es-ES_tradnl" sz="1600" dirty="0" smtClean="0"/>
              <a:t>incremento </a:t>
            </a:r>
            <a:r>
              <a:rPr lang="es-ES" altLang="es-ES_tradnl" sz="1600" dirty="0" smtClean="0"/>
              <a:t>en la temperatura de la batería por encima de</a:t>
            </a:r>
            <a:r>
              <a:rPr lang="en-US" altLang="es-ES_tradnl" sz="1600" dirty="0" smtClean="0"/>
              <a:t>  </a:t>
            </a:r>
            <a:r>
              <a:rPr lang="es-ES" altLang="es-ES_tradnl" sz="1600" dirty="0" smtClean="0"/>
              <a:t>25°C, el número de ciclos se reduce a la mitad</a:t>
            </a:r>
            <a:endParaRPr lang="es-ES" altLang="es-ES_tradnl" sz="16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859761" y="3379939"/>
            <a:ext cx="225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smtClean="0"/>
              <a:t>Litio</a:t>
            </a:r>
            <a:endParaRPr lang="es-ES_tradnl" sz="2400" b="1" dirty="0"/>
          </a:p>
        </p:txBody>
      </p:sp>
      <p:sp>
        <p:nvSpPr>
          <p:cNvPr id="17" name="CuadroTexto 16"/>
          <p:cNvSpPr txBox="1"/>
          <p:nvPr/>
        </p:nvSpPr>
        <p:spPr>
          <a:xfrm>
            <a:off x="7487919" y="2901389"/>
            <a:ext cx="155448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/>
              <a:t>GEL &amp; AGM</a:t>
            </a:r>
            <a:endParaRPr lang="es-ES_tradnl" sz="2000" b="1" dirty="0"/>
          </a:p>
        </p:txBody>
      </p:sp>
      <p:sp>
        <p:nvSpPr>
          <p:cNvPr id="18" name="CuadroTexto 17"/>
          <p:cNvSpPr txBox="1"/>
          <p:nvPr/>
        </p:nvSpPr>
        <p:spPr>
          <a:xfrm>
            <a:off x="108528" y="4442816"/>
            <a:ext cx="90049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Las baterías de Pb-Ácido a altas temperaturas sufren corrosión.  </a:t>
            </a:r>
            <a:r>
              <a:rPr lang="es-ES" altLang="es-ES_tradnl" dirty="0" smtClean="0"/>
              <a:t>Por cada  10</a:t>
            </a:r>
            <a:r>
              <a:rPr lang="es-ES" altLang="es-ES_tradnl" dirty="0" smtClean="0">
                <a:cs typeface="Calibri"/>
              </a:rPr>
              <a:t>°</a:t>
            </a:r>
            <a:r>
              <a:rPr lang="es-ES" altLang="es-ES_tradnl" dirty="0" smtClean="0"/>
              <a:t>C de incremento </a:t>
            </a:r>
            <a:r>
              <a:rPr lang="en-US" altLang="es-ES_tradnl" dirty="0" smtClean="0"/>
              <a:t>en </a:t>
            </a:r>
            <a:r>
              <a:rPr lang="en-US" altLang="es-ES_tradnl" dirty="0"/>
              <a:t>la </a:t>
            </a:r>
            <a:r>
              <a:rPr lang="es-ES" altLang="es-ES_tradnl" dirty="0" smtClean="0"/>
              <a:t>temperatura de </a:t>
            </a:r>
            <a:r>
              <a:rPr lang="en-US" altLang="es-ES_tradnl" dirty="0" smtClean="0"/>
              <a:t>la </a:t>
            </a:r>
            <a:r>
              <a:rPr lang="en-US" altLang="es-ES_tradnl" dirty="0"/>
              <a:t>baterías,  </a:t>
            </a:r>
            <a:r>
              <a:rPr lang="es-ES" altLang="es-ES_tradnl" dirty="0" smtClean="0"/>
              <a:t>por encima de  25°C, el número de ciclos se reduce a la mitad e</a:t>
            </a:r>
            <a:r>
              <a:rPr lang="es-ES" altLang="es-ES_tradnl" dirty="0" smtClean="0"/>
              <a:t>n Pb-ácido y menos de un 20% en Litio.</a:t>
            </a:r>
          </a:p>
          <a:p>
            <a:endParaRPr lang="es-ES_tradnl" dirty="0"/>
          </a:p>
          <a:p>
            <a:r>
              <a:rPr lang="es-ES_tradnl" dirty="0" smtClean="0"/>
              <a:t>A temperaturas frías la capacidad se reduce. A </a:t>
            </a:r>
            <a:r>
              <a:rPr lang="es-ES_tradnl" dirty="0" smtClean="0"/>
              <a:t>-</a:t>
            </a:r>
            <a:r>
              <a:rPr lang="es-ES_tradnl" dirty="0" smtClean="0"/>
              <a:t>20 </a:t>
            </a:r>
            <a:r>
              <a:rPr lang="en-US" altLang="es-ES_tradnl" dirty="0"/>
              <a:t>°</a:t>
            </a:r>
            <a:r>
              <a:rPr lang="en-US" altLang="es-ES_tradnl" dirty="0" smtClean="0"/>
              <a:t>C</a:t>
            </a:r>
            <a:r>
              <a:rPr lang="es-ES_tradnl" dirty="0" smtClean="0"/>
              <a:t> la batería de Litio mantiene </a:t>
            </a:r>
            <a:r>
              <a:rPr lang="es-ES_tradnl" dirty="0" smtClean="0"/>
              <a:t>80% </a:t>
            </a:r>
            <a:r>
              <a:rPr lang="es-ES_tradnl" dirty="0" smtClean="0"/>
              <a:t>de su capacidad y la de </a:t>
            </a:r>
            <a:r>
              <a:rPr lang="es-ES_tradnl" dirty="0" smtClean="0"/>
              <a:t>Pb/Acido</a:t>
            </a:r>
            <a:r>
              <a:rPr lang="es-ES_tradnl" dirty="0" smtClean="0"/>
              <a:t> solo </a:t>
            </a:r>
            <a:r>
              <a:rPr lang="es-ES_tradnl" dirty="0" smtClean="0"/>
              <a:t>50%. </a:t>
            </a:r>
            <a:endParaRPr lang="es-ES_tradnl" dirty="0" smtClean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19" y="920535"/>
            <a:ext cx="4021506" cy="23809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Title 2"/>
          <p:cNvSpPr txBox="1">
            <a:spLocks/>
          </p:cNvSpPr>
          <p:nvPr/>
        </p:nvSpPr>
        <p:spPr>
          <a:xfrm>
            <a:off x="0" y="0"/>
            <a:ext cx="9144000" cy="670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 smtClean="0">
                <a:solidFill>
                  <a:schemeClr val="bg1"/>
                </a:solidFill>
              </a:rPr>
              <a:t>Impacto de la Temperatura en Nr. de Ciclos</a:t>
            </a:r>
            <a:r>
              <a:rPr lang="es-ES" sz="2400" b="1" smtClean="0">
                <a:solidFill>
                  <a:schemeClr val="bg1"/>
                </a:solidFill>
              </a:rPr>
              <a:t> –</a:t>
            </a:r>
            <a:r>
              <a:rPr lang="es-ES" sz="2400" b="1" smtClean="0">
                <a:solidFill>
                  <a:schemeClr val="bg1"/>
                </a:solidFill>
              </a:rPr>
              <a:t> Vida útil.</a:t>
            </a:r>
            <a:endParaRPr lang="es-ES" sz="2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677195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101600" y="833190"/>
            <a:ext cx="411886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s-ES_tradnl" sz="1600" b="1" dirty="0" smtClean="0">
                <a:latin typeface="+mj-lt"/>
              </a:rPr>
              <a:t>Litio-Cobalto-Oxigeno (</a:t>
            </a:r>
            <a:r>
              <a:rPr lang="es-ES_tradnl" sz="1600" b="1" dirty="0" smtClean="0">
                <a:latin typeface="+mj-lt"/>
              </a:rPr>
              <a:t>LiCoO2) </a:t>
            </a:r>
            <a:endParaRPr lang="es-ES_tradnl" sz="1600" b="1" dirty="0">
              <a:latin typeface="+mj-lt"/>
            </a:endParaRPr>
          </a:p>
          <a:p>
            <a:r>
              <a:rPr lang="es-ES_tradnl" sz="1600" dirty="0" smtClean="0">
                <a:latin typeface="+mj-lt"/>
              </a:rPr>
              <a:t>– </a:t>
            </a:r>
            <a:r>
              <a:rPr lang="es-ES_tradnl" sz="1600" dirty="0" smtClean="0">
                <a:latin typeface="+mj-lt"/>
              </a:rPr>
              <a:t>La mayor densidad de energía</a:t>
            </a:r>
            <a:endParaRPr lang="es-ES_tradnl" sz="1600" dirty="0">
              <a:latin typeface="+mj-lt"/>
            </a:endParaRPr>
          </a:p>
          <a:p>
            <a:r>
              <a:rPr lang="es-ES_tradnl" sz="1600" dirty="0" smtClean="0">
                <a:latin typeface="+mj-lt"/>
              </a:rPr>
              <a:t>– </a:t>
            </a:r>
            <a:r>
              <a:rPr lang="es-ES_tradnl" sz="1600" dirty="0">
                <a:latin typeface="+mj-lt"/>
              </a:rPr>
              <a:t>Popular </a:t>
            </a:r>
            <a:r>
              <a:rPr lang="es-ES_tradnl" sz="1600" dirty="0" smtClean="0">
                <a:latin typeface="+mj-lt"/>
              </a:rPr>
              <a:t>en celulares, tablet PC, </a:t>
            </a:r>
            <a:r>
              <a:rPr lang="es-ES_tradnl" sz="1600" dirty="0">
                <a:latin typeface="+mj-lt"/>
              </a:rPr>
              <a:t>etc. </a:t>
            </a:r>
          </a:p>
          <a:p>
            <a:r>
              <a:rPr lang="es-ES_tradnl" sz="1600" dirty="0" smtClean="0">
                <a:latin typeface="+mj-lt"/>
              </a:rPr>
              <a:t>– </a:t>
            </a:r>
            <a:r>
              <a:rPr lang="es-ES_tradnl" sz="1600" dirty="0" smtClean="0">
                <a:latin typeface="+mj-lt"/>
              </a:rPr>
              <a:t>Riesgo de embalamiento térmico en sistemas grandes</a:t>
            </a:r>
            <a:endParaRPr lang="es-ES_tradnl" sz="1600" dirty="0">
              <a:latin typeface="+mj-lt"/>
            </a:endParaRPr>
          </a:p>
          <a:p>
            <a:pPr marL="285750" indent="-285750">
              <a:buFont typeface="Arial" charset="0"/>
              <a:buChar char="•"/>
            </a:pPr>
            <a:endParaRPr lang="es-ES_tradnl" sz="1600" dirty="0">
              <a:latin typeface="+mj-lt"/>
            </a:endParaRPr>
          </a:p>
          <a:p>
            <a:pPr marL="285750" indent="-285750">
              <a:buFont typeface="Wingdings" charset="2"/>
              <a:buChar char="q"/>
            </a:pPr>
            <a:r>
              <a:rPr lang="es-ES_tradnl" sz="1600" b="1" dirty="0" smtClean="0">
                <a:latin typeface="+mj-lt"/>
              </a:rPr>
              <a:t>Litio-Manganeso-Oxígeno </a:t>
            </a:r>
            <a:r>
              <a:rPr lang="es-ES_tradnl" sz="1600" b="1" dirty="0"/>
              <a:t>(</a:t>
            </a:r>
            <a:r>
              <a:rPr lang="es-ES_tradnl" sz="1600" b="1" dirty="0" smtClean="0"/>
              <a:t>LiMnO2</a:t>
            </a:r>
            <a:r>
              <a:rPr lang="es-ES_tradnl" sz="1600" b="1" dirty="0"/>
              <a:t>) </a:t>
            </a:r>
            <a:endParaRPr lang="es-ES_tradnl" sz="1600" dirty="0">
              <a:latin typeface="+mj-lt"/>
            </a:endParaRPr>
          </a:p>
          <a:p>
            <a:r>
              <a:rPr lang="es-ES_tradnl" sz="1600" dirty="0" smtClean="0">
                <a:latin typeface="+mj-lt"/>
              </a:rPr>
              <a:t>– </a:t>
            </a:r>
            <a:r>
              <a:rPr lang="es-ES_tradnl" sz="1600" dirty="0" smtClean="0">
                <a:latin typeface="+mj-lt"/>
              </a:rPr>
              <a:t>Relativamente segura</a:t>
            </a:r>
            <a:endParaRPr lang="es-ES_tradnl" sz="1600" dirty="0">
              <a:latin typeface="+mj-lt"/>
            </a:endParaRPr>
          </a:p>
          <a:p>
            <a:r>
              <a:rPr lang="es-ES_tradnl" sz="1600" dirty="0" smtClean="0">
                <a:latin typeface="+mj-lt"/>
              </a:rPr>
              <a:t>– </a:t>
            </a:r>
            <a:r>
              <a:rPr lang="es-ES_tradnl" sz="1600" dirty="0" smtClean="0">
                <a:latin typeface="+mj-lt"/>
              </a:rPr>
              <a:t>Menor densidad de energía</a:t>
            </a:r>
            <a:endParaRPr lang="es-ES_tradnl" sz="1600" dirty="0">
              <a:latin typeface="+mj-lt"/>
            </a:endParaRPr>
          </a:p>
          <a:p>
            <a:r>
              <a:rPr lang="es-ES_tradnl" sz="1600" dirty="0" smtClean="0">
                <a:latin typeface="+mj-lt"/>
              </a:rPr>
              <a:t>– </a:t>
            </a:r>
            <a:r>
              <a:rPr lang="es-ES_tradnl" sz="1600" dirty="0">
                <a:latin typeface="+mj-lt"/>
              </a:rPr>
              <a:t>Susceptible </a:t>
            </a:r>
            <a:r>
              <a:rPr lang="es-ES_tradnl" sz="1600" dirty="0" smtClean="0">
                <a:latin typeface="+mj-lt"/>
              </a:rPr>
              <a:t>a decaimiento térmico</a:t>
            </a:r>
            <a:endParaRPr lang="es-ES_tradnl" sz="1600" dirty="0" smtClean="0">
              <a:latin typeface="+mj-lt"/>
            </a:endParaRPr>
          </a:p>
          <a:p>
            <a:endParaRPr lang="es-ES_tradnl" sz="1600" dirty="0">
              <a:latin typeface="+mj-lt"/>
            </a:endParaRPr>
          </a:p>
          <a:p>
            <a:pPr marL="285750" indent="-285750">
              <a:buFont typeface="Wingdings" charset="2"/>
              <a:buChar char="q"/>
            </a:pPr>
            <a:r>
              <a:rPr lang="es-ES_tradnl" sz="1600" b="1" dirty="0" smtClean="0">
                <a:latin typeface="+mj-lt"/>
              </a:rPr>
              <a:t>Litio-</a:t>
            </a:r>
            <a:r>
              <a:rPr lang="es-ES_tradnl" sz="1600" b="1" dirty="0" err="1" smtClean="0">
                <a:latin typeface="+mj-lt"/>
              </a:rPr>
              <a:t>Niquel</a:t>
            </a:r>
            <a:r>
              <a:rPr lang="es-ES_tradnl" sz="1600" b="1" dirty="0" smtClean="0">
                <a:latin typeface="+mj-lt"/>
              </a:rPr>
              <a:t>-Oxígeno </a:t>
            </a:r>
            <a:r>
              <a:rPr lang="es-ES_tradnl" sz="1600" b="1" dirty="0"/>
              <a:t>(</a:t>
            </a:r>
            <a:r>
              <a:rPr lang="es-ES_tradnl" sz="1600" b="1" dirty="0" smtClean="0"/>
              <a:t>LiNiO2</a:t>
            </a:r>
            <a:r>
              <a:rPr lang="es-ES_tradnl" sz="1600" b="1" dirty="0"/>
              <a:t>) </a:t>
            </a:r>
            <a:endParaRPr lang="es-ES_tradnl" sz="1600" dirty="0" smtClean="0">
              <a:latin typeface="+mj-lt"/>
            </a:endParaRPr>
          </a:p>
          <a:p>
            <a:r>
              <a:rPr lang="es-ES_tradnl" sz="1600" dirty="0" smtClean="0">
                <a:latin typeface="+mj-lt"/>
              </a:rPr>
              <a:t>– Gran densidad de energía</a:t>
            </a:r>
            <a:endParaRPr lang="es-ES_tradnl" sz="1600" dirty="0" smtClean="0">
              <a:latin typeface="+mj-lt"/>
            </a:endParaRPr>
          </a:p>
          <a:p>
            <a:r>
              <a:rPr lang="es-ES_tradnl" sz="1600" dirty="0" smtClean="0">
                <a:latin typeface="+mj-lt"/>
              </a:rPr>
              <a:t>– </a:t>
            </a:r>
            <a:r>
              <a:rPr lang="es-ES_tradnl" sz="1600" dirty="0" smtClean="0">
                <a:latin typeface="+mj-lt"/>
              </a:rPr>
              <a:t>Más cara</a:t>
            </a:r>
            <a:endParaRPr lang="es-ES_tradnl" sz="1600" dirty="0">
              <a:latin typeface="+mj-lt"/>
            </a:endParaRPr>
          </a:p>
          <a:p>
            <a:r>
              <a:rPr lang="es-ES_tradnl" sz="1600" dirty="0">
                <a:latin typeface="+mj-lt"/>
              </a:rPr>
              <a:t>–</a:t>
            </a:r>
            <a:r>
              <a:rPr lang="es-ES_tradnl" sz="1600" dirty="0" smtClean="0">
                <a:latin typeface="+mj-lt"/>
              </a:rPr>
              <a:t> </a:t>
            </a:r>
            <a:r>
              <a:rPr lang="es-ES_tradnl" sz="1600" dirty="0" smtClean="0">
                <a:latin typeface="+mj-lt"/>
              </a:rPr>
              <a:t>Riesgo Ambiental</a:t>
            </a:r>
            <a:endParaRPr lang="es-ES_tradnl" sz="1600" dirty="0">
              <a:latin typeface="+mj-lt"/>
            </a:endParaRPr>
          </a:p>
          <a:p>
            <a:r>
              <a:rPr lang="es-ES_tradnl" sz="1600" dirty="0">
                <a:latin typeface="+mj-lt"/>
              </a:rPr>
              <a:t>–</a:t>
            </a:r>
            <a:r>
              <a:rPr lang="es-ES_tradnl" sz="1600" dirty="0" smtClean="0">
                <a:latin typeface="+mj-lt"/>
              </a:rPr>
              <a:t> </a:t>
            </a:r>
            <a:r>
              <a:rPr lang="es-ES_tradnl" sz="1600" dirty="0" smtClean="0">
                <a:latin typeface="+mj-lt"/>
              </a:rPr>
              <a:t>Corta vida útil </a:t>
            </a:r>
            <a:endParaRPr lang="es-ES_tradnl" sz="1600" dirty="0">
              <a:latin typeface="+mj-lt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441952" y="821840"/>
            <a:ext cx="433628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s-AR" sz="1600" b="1" dirty="0" smtClean="0">
                <a:latin typeface="+mj-lt"/>
              </a:rPr>
              <a:t>Litio-Hierro-Fosfato (LiFePO</a:t>
            </a:r>
            <a:r>
              <a:rPr lang="es-AR" sz="1600" b="1" baseline="-25000" dirty="0" smtClean="0">
                <a:latin typeface="+mj-lt"/>
              </a:rPr>
              <a:t>4</a:t>
            </a:r>
            <a:r>
              <a:rPr lang="es-AR" sz="1600" b="1" dirty="0" smtClean="0">
                <a:latin typeface="+mj-lt"/>
              </a:rPr>
              <a:t>) (LFP»)</a:t>
            </a:r>
          </a:p>
          <a:p>
            <a:r>
              <a:rPr lang="es-AR" sz="1600" dirty="0" smtClean="0">
                <a:latin typeface="+mj-lt"/>
              </a:rPr>
              <a:t>– La más estable</a:t>
            </a:r>
          </a:p>
          <a:p>
            <a:r>
              <a:rPr lang="es-AR" sz="1600" dirty="0" smtClean="0">
                <a:latin typeface="+mj-lt"/>
              </a:rPr>
              <a:t>– Buena densidad de energía</a:t>
            </a:r>
          </a:p>
          <a:p>
            <a:r>
              <a:rPr lang="es-AR" sz="1600" dirty="0" smtClean="0">
                <a:latin typeface="+mj-lt"/>
              </a:rPr>
              <a:t>– Vida útil más larga</a:t>
            </a:r>
          </a:p>
          <a:p>
            <a:r>
              <a:rPr lang="es-AR" sz="1600" dirty="0" smtClean="0">
                <a:latin typeface="+mj-lt"/>
              </a:rPr>
              <a:t>– Económica </a:t>
            </a:r>
          </a:p>
          <a:p>
            <a:endParaRPr lang="es-AR" sz="1600" dirty="0" smtClean="0">
              <a:latin typeface="+mj-lt"/>
            </a:endParaRPr>
          </a:p>
          <a:p>
            <a:pPr marL="342900" indent="-342900">
              <a:buFont typeface="Wingdings" charset="2"/>
              <a:buChar char="q"/>
            </a:pPr>
            <a:r>
              <a:rPr lang="es-AR" sz="1600" b="1" dirty="0" smtClean="0">
                <a:latin typeface="+mj-lt"/>
              </a:rPr>
              <a:t>Litio-</a:t>
            </a:r>
            <a:r>
              <a:rPr lang="es-AR" sz="1600" b="1" dirty="0" err="1" smtClean="0">
                <a:latin typeface="+mj-lt"/>
              </a:rPr>
              <a:t>Niquel</a:t>
            </a:r>
            <a:r>
              <a:rPr lang="es-AR" sz="1600" b="1" dirty="0" smtClean="0">
                <a:latin typeface="+mj-lt"/>
              </a:rPr>
              <a:t>-Manganeso-Cobalto  (NMC)  Li(</a:t>
            </a:r>
            <a:r>
              <a:rPr lang="es-AR" sz="1600" b="1" dirty="0" err="1" smtClean="0">
                <a:latin typeface="+mj-lt"/>
              </a:rPr>
              <a:t>LiNiMnCo</a:t>
            </a:r>
            <a:r>
              <a:rPr lang="es-AR" sz="1600" b="1" dirty="0" smtClean="0">
                <a:latin typeface="+mj-lt"/>
              </a:rPr>
              <a:t>)O2 </a:t>
            </a:r>
          </a:p>
          <a:p>
            <a:r>
              <a:rPr lang="es-AR" sz="1600" dirty="0" smtClean="0">
                <a:latin typeface="+mj-lt"/>
              </a:rPr>
              <a:t>– Muy alta densidad de energía</a:t>
            </a:r>
          </a:p>
          <a:p>
            <a:r>
              <a:rPr lang="es-AR" sz="1600" dirty="0" smtClean="0">
                <a:latin typeface="+mj-lt"/>
              </a:rPr>
              <a:t>– Económica  (excepto por el cobalto) </a:t>
            </a:r>
          </a:p>
          <a:p>
            <a:r>
              <a:rPr lang="es-AR" sz="1600" dirty="0" smtClean="0">
                <a:latin typeface="+mj-lt"/>
              </a:rPr>
              <a:t>– Muy atractiva para propulsión </a:t>
            </a:r>
          </a:p>
          <a:p>
            <a:endParaRPr lang="es-AR" sz="1600" dirty="0" smtClean="0">
              <a:latin typeface="+mj-lt"/>
            </a:endParaRPr>
          </a:p>
          <a:p>
            <a:pPr marL="342900" indent="-342900">
              <a:buFont typeface="Wingdings" charset="2"/>
              <a:buChar char="q"/>
            </a:pPr>
            <a:r>
              <a:rPr lang="es-AR" sz="1600" b="1" dirty="0" smtClean="0">
                <a:latin typeface="+mj-lt"/>
              </a:rPr>
              <a:t>Nano-</a:t>
            </a:r>
            <a:r>
              <a:rPr lang="es-AR" sz="1600" b="1" dirty="0" err="1" smtClean="0">
                <a:latin typeface="+mj-lt"/>
              </a:rPr>
              <a:t>phosphate</a:t>
            </a:r>
            <a:r>
              <a:rPr lang="es-AR" sz="1600" b="1" dirty="0" smtClean="0">
                <a:latin typeface="+mj-lt"/>
              </a:rPr>
              <a:t> </a:t>
            </a:r>
          </a:p>
          <a:p>
            <a:r>
              <a:rPr lang="es-AR" sz="1600" dirty="0" smtClean="0"/>
              <a:t>–</a:t>
            </a:r>
            <a:r>
              <a:rPr lang="es-AR" sz="1600" dirty="0" smtClean="0">
                <a:latin typeface="+mj-lt"/>
              </a:rPr>
              <a:t> Muy alta densidad de Energía</a:t>
            </a:r>
          </a:p>
          <a:p>
            <a:r>
              <a:rPr lang="es-AR" sz="1600" dirty="0" smtClean="0"/>
              <a:t>– </a:t>
            </a:r>
            <a:r>
              <a:rPr lang="es-AR" sz="1600" dirty="0" smtClean="0">
                <a:latin typeface="+mj-lt"/>
              </a:rPr>
              <a:t>Muy cara</a:t>
            </a:r>
            <a:endParaRPr lang="es-AR" sz="1600" dirty="0" smtClean="0">
              <a:latin typeface="+mj-lt"/>
            </a:endParaRPr>
          </a:p>
          <a:p>
            <a:r>
              <a:rPr lang="es-AR" sz="1600" dirty="0" smtClean="0"/>
              <a:t>– </a:t>
            </a:r>
            <a:r>
              <a:rPr lang="es-AR" sz="1600" dirty="0" smtClean="0">
                <a:latin typeface="+mj-lt"/>
              </a:rPr>
              <a:t>Buena para baterías de arranque pequeñas, etc. </a:t>
            </a:r>
            <a:endParaRPr lang="es-AR" sz="1600" dirty="0">
              <a:latin typeface="+mj-lt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0" y="39956"/>
            <a:ext cx="91440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s-ES" b="1" smtClean="0">
                <a:solidFill>
                  <a:schemeClr val="bg1"/>
                </a:solidFill>
              </a:rPr>
              <a:t>   Las distintas químicas de Litio</a:t>
            </a:r>
            <a:endParaRPr lang="es-ES" b="1">
              <a:solidFill>
                <a:schemeClr val="bg1"/>
              </a:solidFill>
            </a:endParaRPr>
          </a:p>
        </p:txBody>
      </p:sp>
      <p:sp>
        <p:nvSpPr>
          <p:cNvPr id="5" name="Rectángulo 9"/>
          <p:cNvSpPr/>
          <p:nvPr/>
        </p:nvSpPr>
        <p:spPr>
          <a:xfrm>
            <a:off x="1036320" y="5139840"/>
            <a:ext cx="74472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s-AR" sz="1600" b="1" dirty="0" smtClean="0">
                <a:latin typeface="+mj-lt"/>
              </a:rPr>
              <a:t>En el horizonte:  Litio-</a:t>
            </a:r>
            <a:r>
              <a:rPr lang="es-AR" sz="1600" b="1" dirty="0" err="1" smtClean="0">
                <a:latin typeface="+mj-lt"/>
              </a:rPr>
              <a:t>Titanato</a:t>
            </a:r>
            <a:r>
              <a:rPr lang="es-AR" sz="1600" b="1" dirty="0" smtClean="0">
                <a:latin typeface="+mj-lt"/>
              </a:rPr>
              <a:t> ,  Litio-Lantano,  Litio-Silicio/</a:t>
            </a:r>
            <a:r>
              <a:rPr lang="es-AR" sz="1600" b="1" dirty="0" err="1" smtClean="0">
                <a:latin typeface="+mj-lt"/>
              </a:rPr>
              <a:t>Grafeno</a:t>
            </a:r>
            <a:r>
              <a:rPr lang="es-AR" sz="1600" b="1" dirty="0" smtClean="0">
                <a:latin typeface="+mj-lt"/>
              </a:rPr>
              <a:t>, …</a:t>
            </a:r>
          </a:p>
          <a:p>
            <a:r>
              <a:rPr lang="es-AR" sz="1600" dirty="0" smtClean="0">
                <a:latin typeface="+mj-lt"/>
              </a:rPr>
              <a:t>– </a:t>
            </a:r>
            <a:r>
              <a:rPr lang="es-AR" sz="1600" dirty="0" err="1" smtClean="0">
                <a:latin typeface="+mj-lt"/>
              </a:rPr>
              <a:t>Altisima</a:t>
            </a:r>
            <a:r>
              <a:rPr lang="es-AR" sz="1600" dirty="0" smtClean="0">
                <a:latin typeface="+mj-lt"/>
              </a:rPr>
              <a:t> densidad de energía  (&gt;300Wh/kg)</a:t>
            </a:r>
          </a:p>
          <a:p>
            <a:r>
              <a:rPr lang="es-AR" sz="1600" dirty="0" smtClean="0">
                <a:latin typeface="+mj-lt"/>
              </a:rPr>
              <a:t>– Vida útil mucho más larga  (&gt;5000 ciclos)</a:t>
            </a:r>
          </a:p>
          <a:p>
            <a:r>
              <a:rPr lang="es-AR" sz="1600" dirty="0" smtClean="0">
                <a:latin typeface="+mj-lt"/>
              </a:rPr>
              <a:t>– Económicas  (&lt; 150 </a:t>
            </a:r>
            <a:r>
              <a:rPr lang="es-AR" sz="1600" dirty="0" err="1" smtClean="0">
                <a:latin typeface="+mj-lt"/>
              </a:rPr>
              <a:t>usd</a:t>
            </a:r>
            <a:r>
              <a:rPr lang="es-AR" sz="1600" dirty="0" smtClean="0">
                <a:latin typeface="+mj-lt"/>
              </a:rPr>
              <a:t>/</a:t>
            </a:r>
            <a:r>
              <a:rPr lang="es-AR" sz="1600" dirty="0" err="1" smtClean="0">
                <a:latin typeface="+mj-lt"/>
              </a:rPr>
              <a:t>kWh</a:t>
            </a:r>
            <a:r>
              <a:rPr lang="es-AR" sz="1600" dirty="0" smtClean="0">
                <a:latin typeface="+mj-lt"/>
              </a:rPr>
              <a:t>) </a:t>
            </a:r>
          </a:p>
        </p:txBody>
      </p:sp>
      <p:sp>
        <p:nvSpPr>
          <p:cNvPr id="2" name="1 Cerrar llave"/>
          <p:cNvSpPr/>
          <p:nvPr/>
        </p:nvSpPr>
        <p:spPr>
          <a:xfrm>
            <a:off x="8209280" y="894150"/>
            <a:ext cx="274320" cy="2692330"/>
          </a:xfrm>
          <a:prstGeom prst="rightBrac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2 CuadroTexto"/>
          <p:cNvSpPr txBox="1"/>
          <p:nvPr/>
        </p:nvSpPr>
        <p:spPr>
          <a:xfrm>
            <a:off x="8351520" y="1770856"/>
            <a:ext cx="1036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Más </a:t>
            </a:r>
          </a:p>
          <a:p>
            <a:endParaRPr lang="es-ES" dirty="0"/>
          </a:p>
          <a:p>
            <a:r>
              <a:rPr lang="es-ES" dirty="0" smtClean="0"/>
              <a:t>usadas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83781820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1665</TotalTime>
  <Words>4749</Words>
  <Application>Microsoft Office PowerPoint</Application>
  <PresentationFormat>Presentación en pantalla (4:3)</PresentationFormat>
  <Paragraphs>744</Paragraphs>
  <Slides>102</Slides>
  <Notes>21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102</vt:i4>
      </vt:variant>
    </vt:vector>
  </HeadingPairs>
  <TitlesOfParts>
    <vt:vector size="103" baseType="lpstr">
      <vt:lpstr>Tema de Office</vt:lpstr>
      <vt:lpstr>Presentación de PowerPoint</vt:lpstr>
      <vt:lpstr>Presentación de PowerPoint</vt:lpstr>
      <vt:lpstr>Presentación VZH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APLICACIONES GENERALES EN EL USO DE BATERIAS DE Pb/Acido</vt:lpstr>
      <vt:lpstr>Presentación de PowerPoint</vt:lpstr>
      <vt:lpstr>Tecnologías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Voltajes de Carga  para  diferentes tecnologías</vt:lpstr>
      <vt:lpstr>Compensación de la Temperatura</vt:lpstr>
      <vt:lpstr>Efectos de Sobre Carga y Falta de Carga</vt:lpstr>
      <vt:lpstr>Presentación de PowerPoint</vt:lpstr>
      <vt:lpstr>Presentación de PowerPoint</vt:lpstr>
      <vt:lpstr>Presentación de PowerPoint</vt:lpstr>
      <vt:lpstr>Presentación de PowerPoint</vt:lpstr>
      <vt:lpstr> Factores que reducen la Sulfatación </vt:lpstr>
      <vt:lpstr>Presentación de PowerPoint</vt:lpstr>
      <vt:lpstr>Conexiones en Serie y Paralelo</vt:lpstr>
      <vt:lpstr>Presentación de PowerPoint</vt:lpstr>
      <vt:lpstr>Presentación de PowerPoint</vt:lpstr>
      <vt:lpstr>Soluciones en Conexiones Series &amp; Paralelo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ALAIN PEREZ GONZALEZ</dc:creator>
  <cp:lastModifiedBy>PC-22</cp:lastModifiedBy>
  <cp:revision>164</cp:revision>
  <cp:lastPrinted>2013-10-25T05:45:00Z</cp:lastPrinted>
  <dcterms:created xsi:type="dcterms:W3CDTF">2015-12-09T09:06:20Z</dcterms:created>
  <dcterms:modified xsi:type="dcterms:W3CDTF">2018-08-13T20:30:04Z</dcterms:modified>
</cp:coreProperties>
</file>